
<file path=[Content_Types].xml><?xml version="1.0" encoding="utf-8"?>
<Types xmlns="http://schemas.openxmlformats.org/package/2006/content-types">
  <Default ContentType="application/x-fontdata" Extension="fntdata"/>
  <Default ContentType="image/jpeg" Extension="jpeg"/>
  <Default ContentType="video/mp4" Extension="mp4"/>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12"/>
    <p:sldId id="257" r:id="rId13"/>
    <p:sldId id="258" r:id="rId14"/>
    <p:sldId id="259" r:id="rId15"/>
    <p:sldId id="260" r:id="rId16"/>
    <p:sldId id="261" r:id="rId17"/>
    <p:sldId id="262" r:id="rId18"/>
    <p:sldId id="263" r:id="rId19"/>
    <p:sldId id="264" r:id="rId20"/>
    <p:sldId id="265" r:id="rId21"/>
    <p:sldId id="266" r:id="rId22"/>
  </p:sldIdLst>
  <p:sldSz cx="18288000" cy="10287000"/>
  <p:notesSz cx="6858000" cy="9144000"/>
  <p:embeddedFontLst>
    <p:embeddedFont>
      <p:font typeface="Nunito" charset="1" panose="00000500000000000000"/>
      <p:regular r:id="rId6"/>
    </p:embeddedFont>
    <p:embeddedFont>
      <p:font typeface="Nunito Bold" charset="1" panose="00000800000000000000"/>
      <p:regular r:id="rId7"/>
    </p:embeddedFont>
    <p:embeddedFont>
      <p:font typeface="Arimo" charset="1" panose="020B0604020202020204"/>
      <p:regular r:id="rId8"/>
    </p:embeddedFont>
    <p:embeddedFont>
      <p:font typeface="Arimo Bold" charset="1" panose="020B0704020202020204"/>
      <p:regular r:id="rId9"/>
    </p:embeddedFont>
    <p:embeddedFont>
      <p:font typeface="Arimo Italics" charset="1" panose="020B0604020202090204"/>
      <p:regular r:id="rId10"/>
    </p:embeddedFont>
    <p:embeddedFont>
      <p:font typeface="Arimo Bold Italics" charset="1" panose="020B0704020202090204"/>
      <p:regular r:id="rId1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slides/slide1.xml" Type="http://schemas.openxmlformats.org/officeDocument/2006/relationships/slide"/><Relationship Id="rId13" Target="slides/slide2.xml" Type="http://schemas.openxmlformats.org/officeDocument/2006/relationships/slide"/><Relationship Id="rId14" Target="slides/slide3.xml" Type="http://schemas.openxmlformats.org/officeDocument/2006/relationships/slide"/><Relationship Id="rId15" Target="slides/slide4.xml" Type="http://schemas.openxmlformats.org/officeDocument/2006/relationships/slide"/><Relationship Id="rId16" Target="slides/slide5.xml" Type="http://schemas.openxmlformats.org/officeDocument/2006/relationships/slide"/><Relationship Id="rId17" Target="slides/slide6.xml" Type="http://schemas.openxmlformats.org/officeDocument/2006/relationships/slide"/><Relationship Id="rId18" Target="slides/slide7.xml" Type="http://schemas.openxmlformats.org/officeDocument/2006/relationships/slide"/><Relationship Id="rId19" Target="slides/slide8.xml" Type="http://schemas.openxmlformats.org/officeDocument/2006/relationships/slide"/><Relationship Id="rId2" Target="presProps.xml" Type="http://schemas.openxmlformats.org/officeDocument/2006/relationships/presProps"/><Relationship Id="rId20" Target="slides/slide9.xml" Type="http://schemas.openxmlformats.org/officeDocument/2006/relationships/slide"/><Relationship Id="rId21" Target="slides/slide10.xml" Type="http://schemas.openxmlformats.org/officeDocument/2006/relationships/slide"/><Relationship Id="rId22" Target="slides/slide11.xml" Type="http://schemas.openxmlformats.org/officeDocument/2006/relationships/slide"/><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7.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10.png" Type="http://schemas.openxmlformats.org/officeDocument/2006/relationships/image"/><Relationship Id="rId7" Target="../media/image11.svg" Type="http://schemas.openxmlformats.org/officeDocument/2006/relationships/image"/><Relationship Id="rId8" Target="../media/image23.png" Type="http://schemas.openxmlformats.org/officeDocument/2006/relationships/image"/><Relationship Id="rId9" Target="../media/image24.sv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10.png" Type="http://schemas.openxmlformats.org/officeDocument/2006/relationships/image"/><Relationship Id="rId7" Target="../media/image11.svg" Type="http://schemas.openxmlformats.org/officeDocument/2006/relationships/image"/><Relationship Id="rId8" Target="../media/image7.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10.png" Type="http://schemas.openxmlformats.org/officeDocument/2006/relationships/image"/><Relationship Id="rId7" Target="../media/image11.svg" Type="http://schemas.openxmlformats.org/officeDocument/2006/relationships/image"/><Relationship Id="rId8" Target="../media/image7.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10.png" Type="http://schemas.openxmlformats.org/officeDocument/2006/relationships/image"/><Relationship Id="rId7" Target="../media/image11.svg" Type="http://schemas.openxmlformats.org/officeDocument/2006/relationships/image"/><Relationship Id="rId8" Target="../media/image7.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2.png" Type="http://schemas.openxmlformats.org/officeDocument/2006/relationships/image"/><Relationship Id="rId5" Target="../media/image13.svg" Type="http://schemas.openxmlformats.org/officeDocument/2006/relationships/image"/><Relationship Id="rId6" Target="../media/image14.png" Type="http://schemas.openxmlformats.org/officeDocument/2006/relationships/image"/><Relationship Id="rId7" Target="../media/image15.svg" Type="http://schemas.openxmlformats.org/officeDocument/2006/relationships/image"/><Relationship Id="rId8" Target="../media/image7.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2.png" Type="http://schemas.openxmlformats.org/officeDocument/2006/relationships/image"/><Relationship Id="rId5" Target="../media/image13.svg" Type="http://schemas.openxmlformats.org/officeDocument/2006/relationships/image"/><Relationship Id="rId6" Target="../media/image7.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6.png" Type="http://schemas.openxmlformats.org/officeDocument/2006/relationships/image"/><Relationship Id="rId5" Target="../media/image7.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7.png" Type="http://schemas.openxmlformats.org/officeDocument/2006/relationships/image"/><Relationship Id="rId5" Target="../media/image18.svg" Type="http://schemas.openxmlformats.org/officeDocument/2006/relationships/image"/><Relationship Id="rId6" Target="../media/image19.jpeg" Type="http://schemas.openxmlformats.org/officeDocument/2006/relationships/image"/><Relationship Id="rId7" Target="../media/VAFkMae5WfA.mp4" Type="http://schemas.openxmlformats.org/officeDocument/2006/relationships/video"/><Relationship Id="rId8" Target="../media/VAFkMae5WfA.mp4" Type="http://schemas.microsoft.com/office/2007/relationships/media"/><Relationship Id="rId9" Target="../media/image7.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7.png" Type="http://schemas.openxmlformats.org/officeDocument/2006/relationships/image"/><Relationship Id="rId5" Target="../media/image18.svg" Type="http://schemas.openxmlformats.org/officeDocument/2006/relationships/image"/><Relationship Id="rId6" Target="../media/image20.png" Type="http://schemas.openxmlformats.org/officeDocument/2006/relationships/image"/><Relationship Id="rId7" Target="../media/image7.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7.png" Type="http://schemas.openxmlformats.org/officeDocument/2006/relationships/image"/><Relationship Id="rId5" Target="../media/image21.png" Type="http://schemas.openxmlformats.org/officeDocument/2006/relationships/image"/><Relationship Id="rId6" Target="../media/image22.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109662" y="0"/>
            <a:ext cx="20507325" cy="10287000"/>
            <a:chOff x="0" y="0"/>
            <a:chExt cx="27343100" cy="13716000"/>
          </a:xfrm>
        </p:grpSpPr>
        <p:pic>
          <p:nvPicPr>
            <p:cNvPr name="Picture 3" id="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0" y="0"/>
              <a:ext cx="13716000" cy="13716000"/>
            </a:xfrm>
            <a:prstGeom prst="rect">
              <a:avLst/>
            </a:prstGeom>
          </p:spPr>
        </p:pic>
        <p:pic>
          <p:nvPicPr>
            <p:cNvPr name="Picture 4" id="4"/>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3627100" y="0"/>
              <a:ext cx="13716000" cy="13716000"/>
            </a:xfrm>
            <a:prstGeom prst="rect">
              <a:avLst/>
            </a:prstGeom>
          </p:spPr>
        </p:pic>
      </p:grpSp>
      <p:grpSp>
        <p:nvGrpSpPr>
          <p:cNvPr name="Group 5" id="5"/>
          <p:cNvGrpSpPr/>
          <p:nvPr/>
        </p:nvGrpSpPr>
        <p:grpSpPr>
          <a:xfrm rot="0">
            <a:off x="-576611" y="8353252"/>
            <a:ext cx="19974273" cy="1420979"/>
            <a:chOff x="0" y="0"/>
            <a:chExt cx="5260714" cy="374250"/>
          </a:xfrm>
        </p:grpSpPr>
        <p:sp>
          <p:nvSpPr>
            <p:cNvPr name="Freeform 6" id="6"/>
            <p:cNvSpPr/>
            <p:nvPr/>
          </p:nvSpPr>
          <p:spPr>
            <a:xfrm flipH="false" flipV="false">
              <a:off x="0" y="0"/>
              <a:ext cx="5260714" cy="374250"/>
            </a:xfrm>
            <a:custGeom>
              <a:avLst/>
              <a:gdLst/>
              <a:ahLst/>
              <a:cxnLst/>
              <a:rect r="r" b="b" t="t" l="l"/>
              <a:pathLst>
                <a:path h="374250" w="5260714">
                  <a:moveTo>
                    <a:pt x="0" y="0"/>
                  </a:moveTo>
                  <a:lnTo>
                    <a:pt x="5260714" y="0"/>
                  </a:lnTo>
                  <a:lnTo>
                    <a:pt x="5260714" y="374250"/>
                  </a:lnTo>
                  <a:lnTo>
                    <a:pt x="0" y="374250"/>
                  </a:lnTo>
                  <a:close/>
                </a:path>
              </a:pathLst>
            </a:custGeom>
            <a:solidFill>
              <a:srgbClr val="F1F2F2"/>
            </a:solidFill>
          </p:spPr>
        </p:sp>
        <p:sp>
          <p:nvSpPr>
            <p:cNvPr name="TextBox 7" id="7"/>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pic>
        <p:nvPicPr>
          <p:cNvPr name="Picture 8" id="8"/>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806284" y="4839190"/>
            <a:ext cx="2942276" cy="2942276"/>
          </a:xfrm>
          <a:prstGeom prst="rect">
            <a:avLst/>
          </a:prstGeom>
        </p:spPr>
      </p:pic>
      <p:pic>
        <p:nvPicPr>
          <p:cNvPr name="Picture 9" id="9"/>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12399945" y="6010601"/>
            <a:ext cx="3395204" cy="1049427"/>
          </a:xfrm>
          <a:prstGeom prst="rect">
            <a:avLst/>
          </a:prstGeom>
        </p:spPr>
      </p:pic>
      <p:pic>
        <p:nvPicPr>
          <p:cNvPr name="Picture 10" id="10"/>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664854" y="-2496384"/>
            <a:ext cx="2942276" cy="2942276"/>
          </a:xfrm>
          <a:prstGeom prst="rect">
            <a:avLst/>
          </a:prstGeom>
        </p:spPr>
      </p:pic>
      <p:pic>
        <p:nvPicPr>
          <p:cNvPr name="Picture 11" id="11"/>
          <p:cNvPicPr>
            <a:picLocks noChangeAspect="true"/>
          </p:cNvPicPr>
          <p:nvPr/>
        </p:nvPicPr>
        <p:blipFill>
          <a:blip r:embed="rId8"/>
          <a:srcRect l="0" t="0" r="1395" b="0"/>
          <a:stretch>
            <a:fillRect/>
          </a:stretch>
        </p:blipFill>
        <p:spPr>
          <a:xfrm flipH="false" flipV="false" rot="0">
            <a:off x="14326147" y="309899"/>
            <a:ext cx="3634976" cy="1398296"/>
          </a:xfrm>
          <a:prstGeom prst="rect">
            <a:avLst/>
          </a:prstGeom>
        </p:spPr>
      </p:pic>
      <p:sp>
        <p:nvSpPr>
          <p:cNvPr name="TextBox 12" id="12"/>
          <p:cNvSpPr txBox="true"/>
          <p:nvPr/>
        </p:nvSpPr>
        <p:spPr>
          <a:xfrm rot="0">
            <a:off x="0" y="2765470"/>
            <a:ext cx="19204580" cy="1501934"/>
          </a:xfrm>
          <a:prstGeom prst="rect">
            <a:avLst/>
          </a:prstGeom>
        </p:spPr>
        <p:txBody>
          <a:bodyPr anchor="t" rtlCol="false" tIns="0" lIns="0" bIns="0" rIns="0">
            <a:spAutoFit/>
          </a:bodyPr>
          <a:lstStyle/>
          <a:p>
            <a:pPr algn="ctr">
              <a:lnSpc>
                <a:spcPts val="12241"/>
              </a:lnSpc>
            </a:pPr>
            <a:r>
              <a:rPr lang="en-US" sz="8743">
                <a:solidFill>
                  <a:srgbClr val="000000"/>
                </a:solidFill>
                <a:latin typeface="Nunito Bold"/>
              </a:rPr>
              <a:t>WEATHER FORECASTING TOOL</a:t>
            </a:r>
          </a:p>
        </p:txBody>
      </p:sp>
      <p:sp>
        <p:nvSpPr>
          <p:cNvPr name="TextBox 13" id="13"/>
          <p:cNvSpPr txBox="true"/>
          <p:nvPr/>
        </p:nvSpPr>
        <p:spPr>
          <a:xfrm rot="0">
            <a:off x="3995833" y="4405071"/>
            <a:ext cx="9907094" cy="738429"/>
          </a:xfrm>
          <a:prstGeom prst="rect">
            <a:avLst/>
          </a:prstGeom>
        </p:spPr>
        <p:txBody>
          <a:bodyPr anchor="t" rtlCol="false" tIns="0" lIns="0" bIns="0" rIns="0">
            <a:spAutoFit/>
          </a:bodyPr>
          <a:lstStyle/>
          <a:p>
            <a:pPr algn="ctr">
              <a:lnSpc>
                <a:spcPts val="6024"/>
              </a:lnSpc>
            </a:pPr>
            <a:r>
              <a:rPr lang="en-US" sz="4302">
                <a:solidFill>
                  <a:srgbClr val="000000"/>
                </a:solidFill>
                <a:latin typeface="Nunito Bold"/>
              </a:rPr>
              <a:t>Presentation by Shruti Avhad</a:t>
            </a:r>
          </a:p>
        </p:txBody>
      </p:sp>
      <p:sp>
        <p:nvSpPr>
          <p:cNvPr name="TextBox 14" id="14"/>
          <p:cNvSpPr txBox="true"/>
          <p:nvPr/>
        </p:nvSpPr>
        <p:spPr>
          <a:xfrm rot="0">
            <a:off x="12777754" y="8511291"/>
            <a:ext cx="4481546" cy="1047750"/>
          </a:xfrm>
          <a:prstGeom prst="rect">
            <a:avLst/>
          </a:prstGeom>
        </p:spPr>
        <p:txBody>
          <a:bodyPr anchor="t" rtlCol="false" tIns="0" lIns="0" bIns="0" rIns="0">
            <a:spAutoFit/>
          </a:bodyPr>
          <a:lstStyle/>
          <a:p>
            <a:pPr algn="r">
              <a:lnSpc>
                <a:spcPts val="4200"/>
              </a:lnSpc>
            </a:pPr>
            <a:r>
              <a:rPr lang="en-US" sz="3000">
                <a:solidFill>
                  <a:srgbClr val="000000"/>
                </a:solidFill>
                <a:latin typeface="Nunito"/>
              </a:rPr>
              <a:t>CSE 3rd Year </a:t>
            </a:r>
            <a:r>
              <a:rPr lang="en-US" sz="3000">
                <a:solidFill>
                  <a:srgbClr val="000000"/>
                </a:solidFill>
                <a:latin typeface="Nunito"/>
              </a:rPr>
              <a:t>IIT (BHU) Varanasi</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109662" y="0"/>
            <a:ext cx="20507325" cy="10287000"/>
            <a:chOff x="0" y="0"/>
            <a:chExt cx="27343100" cy="13716000"/>
          </a:xfrm>
        </p:grpSpPr>
        <p:pic>
          <p:nvPicPr>
            <p:cNvPr name="Picture 3" id="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0" y="0"/>
              <a:ext cx="13716000" cy="13716000"/>
            </a:xfrm>
            <a:prstGeom prst="rect">
              <a:avLst/>
            </a:prstGeom>
          </p:spPr>
        </p:pic>
        <p:pic>
          <p:nvPicPr>
            <p:cNvPr name="Picture 4" id="4"/>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3627100" y="0"/>
              <a:ext cx="13716000" cy="13716000"/>
            </a:xfrm>
            <a:prstGeom prst="rect">
              <a:avLst/>
            </a:prstGeom>
          </p:spPr>
        </p:pic>
      </p:grpSp>
      <p:grpSp>
        <p:nvGrpSpPr>
          <p:cNvPr name="Group 5" id="5"/>
          <p:cNvGrpSpPr/>
          <p:nvPr/>
        </p:nvGrpSpPr>
        <p:grpSpPr>
          <a:xfrm rot="0">
            <a:off x="1028700" y="1505943"/>
            <a:ext cx="16230600" cy="6700227"/>
            <a:chOff x="0" y="0"/>
            <a:chExt cx="4274726" cy="1764669"/>
          </a:xfrm>
        </p:grpSpPr>
        <p:sp>
          <p:nvSpPr>
            <p:cNvPr name="Freeform 6" id="6"/>
            <p:cNvSpPr/>
            <p:nvPr/>
          </p:nvSpPr>
          <p:spPr>
            <a:xfrm flipH="false" flipV="false">
              <a:off x="0" y="0"/>
              <a:ext cx="4274726" cy="1764669"/>
            </a:xfrm>
            <a:custGeom>
              <a:avLst/>
              <a:gdLst/>
              <a:ahLst/>
              <a:cxnLst/>
              <a:rect r="r" b="b" t="t" l="l"/>
              <a:pathLst>
                <a:path h="1764669" w="4274726">
                  <a:moveTo>
                    <a:pt x="0" y="0"/>
                  </a:moveTo>
                  <a:lnTo>
                    <a:pt x="4274726" y="0"/>
                  </a:lnTo>
                  <a:lnTo>
                    <a:pt x="4274726" y="1764669"/>
                  </a:lnTo>
                  <a:lnTo>
                    <a:pt x="0" y="1764669"/>
                  </a:lnTo>
                  <a:close/>
                </a:path>
              </a:pathLst>
            </a:custGeom>
            <a:solidFill>
              <a:srgbClr val="F1F2F2"/>
            </a:solidFill>
          </p:spPr>
        </p:sp>
        <p:sp>
          <p:nvSpPr>
            <p:cNvPr name="TextBox 7" id="7"/>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4272999" y="687305"/>
            <a:ext cx="9742003" cy="1730229"/>
            <a:chOff x="0" y="0"/>
            <a:chExt cx="2565795" cy="455698"/>
          </a:xfrm>
        </p:grpSpPr>
        <p:sp>
          <p:nvSpPr>
            <p:cNvPr name="Freeform 9" id="9"/>
            <p:cNvSpPr/>
            <p:nvPr/>
          </p:nvSpPr>
          <p:spPr>
            <a:xfrm flipH="false" flipV="false">
              <a:off x="0" y="0"/>
              <a:ext cx="2565795" cy="455698"/>
            </a:xfrm>
            <a:custGeom>
              <a:avLst/>
              <a:gdLst/>
              <a:ahLst/>
              <a:cxnLst/>
              <a:rect r="r" b="b" t="t" l="l"/>
              <a:pathLst>
                <a:path h="455698" w="2565795">
                  <a:moveTo>
                    <a:pt x="0" y="0"/>
                  </a:moveTo>
                  <a:lnTo>
                    <a:pt x="2565795" y="0"/>
                  </a:lnTo>
                  <a:lnTo>
                    <a:pt x="2565795" y="455698"/>
                  </a:lnTo>
                  <a:lnTo>
                    <a:pt x="0" y="455698"/>
                  </a:lnTo>
                  <a:close/>
                </a:path>
              </a:pathLst>
            </a:custGeom>
            <a:solidFill>
              <a:srgbClr val="B8BCC8"/>
            </a:solidFill>
            <a:ln w="38100">
              <a:solidFill>
                <a:srgbClr val="F1F2F2"/>
              </a:solidFill>
            </a:ln>
          </p:spPr>
        </p:sp>
        <p:sp>
          <p:nvSpPr>
            <p:cNvPr name="TextBox 10" id="10"/>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grpSp>
        <p:nvGrpSpPr>
          <p:cNvPr name="Group 11" id="11"/>
          <p:cNvGrpSpPr/>
          <p:nvPr/>
        </p:nvGrpSpPr>
        <p:grpSpPr>
          <a:xfrm rot="0">
            <a:off x="-576611" y="8801100"/>
            <a:ext cx="19974273" cy="1861295"/>
            <a:chOff x="0" y="0"/>
            <a:chExt cx="5260714" cy="490218"/>
          </a:xfrm>
        </p:grpSpPr>
        <p:sp>
          <p:nvSpPr>
            <p:cNvPr name="Freeform 12" id="12"/>
            <p:cNvSpPr/>
            <p:nvPr/>
          </p:nvSpPr>
          <p:spPr>
            <a:xfrm flipH="false" flipV="false">
              <a:off x="0" y="0"/>
              <a:ext cx="5260714" cy="490218"/>
            </a:xfrm>
            <a:custGeom>
              <a:avLst/>
              <a:gdLst/>
              <a:ahLst/>
              <a:cxnLst/>
              <a:rect r="r" b="b" t="t" l="l"/>
              <a:pathLst>
                <a:path h="490218" w="5260714">
                  <a:moveTo>
                    <a:pt x="0" y="0"/>
                  </a:moveTo>
                  <a:lnTo>
                    <a:pt x="5260714" y="0"/>
                  </a:lnTo>
                  <a:lnTo>
                    <a:pt x="5260714" y="490218"/>
                  </a:lnTo>
                  <a:lnTo>
                    <a:pt x="0" y="490218"/>
                  </a:lnTo>
                  <a:close/>
                </a:path>
              </a:pathLst>
            </a:custGeom>
            <a:solidFill>
              <a:srgbClr val="F1F2F2"/>
            </a:solidFill>
          </p:spPr>
        </p:sp>
        <p:sp>
          <p:nvSpPr>
            <p:cNvPr name="TextBox 13" id="13"/>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pic>
        <p:nvPicPr>
          <p:cNvPr name="Picture 14" id="14"/>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5824275" y="6533193"/>
            <a:ext cx="1949375" cy="1949375"/>
          </a:xfrm>
          <a:prstGeom prst="rect">
            <a:avLst/>
          </a:prstGeom>
        </p:spPr>
      </p:pic>
      <p:pic>
        <p:nvPicPr>
          <p:cNvPr name="Picture 15" id="15"/>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668902" y="1028700"/>
            <a:ext cx="3395204" cy="1049427"/>
          </a:xfrm>
          <a:prstGeom prst="rect">
            <a:avLst/>
          </a:prstGeom>
        </p:spPr>
      </p:pic>
      <p:pic>
        <p:nvPicPr>
          <p:cNvPr name="Picture 16" id="16"/>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0">
            <a:off x="1682993" y="3156442"/>
            <a:ext cx="417900" cy="428815"/>
          </a:xfrm>
          <a:prstGeom prst="rect">
            <a:avLst/>
          </a:prstGeom>
        </p:spPr>
      </p:pic>
      <p:sp>
        <p:nvSpPr>
          <p:cNvPr name="TextBox 17" id="17"/>
          <p:cNvSpPr txBox="true"/>
          <p:nvPr/>
        </p:nvSpPr>
        <p:spPr>
          <a:xfrm rot="0">
            <a:off x="2246042" y="3022494"/>
            <a:ext cx="13795916" cy="1206500"/>
          </a:xfrm>
          <a:prstGeom prst="rect">
            <a:avLst/>
          </a:prstGeom>
        </p:spPr>
        <p:txBody>
          <a:bodyPr anchor="t" rtlCol="false" tIns="0" lIns="0" bIns="0" rIns="0">
            <a:spAutoFit/>
          </a:bodyPr>
          <a:lstStyle/>
          <a:p>
            <a:pPr>
              <a:lnSpc>
                <a:spcPts val="4899"/>
              </a:lnSpc>
            </a:pPr>
            <a:r>
              <a:rPr lang="en-US" sz="3499">
                <a:solidFill>
                  <a:srgbClr val="000000"/>
                </a:solidFill>
                <a:latin typeface="Nunito"/>
              </a:rPr>
              <a:t>We can integrate this system with a web/android app to derive these updates for various use-cases as suggested in previous slide.</a:t>
            </a:r>
          </a:p>
        </p:txBody>
      </p:sp>
      <p:sp>
        <p:nvSpPr>
          <p:cNvPr name="TextBox 18" id="18"/>
          <p:cNvSpPr txBox="true"/>
          <p:nvPr/>
        </p:nvSpPr>
        <p:spPr>
          <a:xfrm rot="0">
            <a:off x="4543721" y="904875"/>
            <a:ext cx="9200557" cy="1110618"/>
          </a:xfrm>
          <a:prstGeom prst="rect">
            <a:avLst/>
          </a:prstGeom>
        </p:spPr>
        <p:txBody>
          <a:bodyPr anchor="t" rtlCol="false" tIns="0" lIns="0" bIns="0" rIns="0">
            <a:spAutoFit/>
          </a:bodyPr>
          <a:lstStyle/>
          <a:p>
            <a:pPr algn="ctr">
              <a:lnSpc>
                <a:spcPts val="9134"/>
              </a:lnSpc>
            </a:pPr>
            <a:r>
              <a:rPr lang="en-US" sz="6524">
                <a:solidFill>
                  <a:srgbClr val="000000"/>
                </a:solidFill>
                <a:latin typeface="Nunito Bold"/>
              </a:rPr>
              <a:t>INNOVATION</a:t>
            </a:r>
          </a:p>
        </p:txBody>
      </p:sp>
      <p:sp>
        <p:nvSpPr>
          <p:cNvPr name="TextBox 19" id="19"/>
          <p:cNvSpPr txBox="true"/>
          <p:nvPr/>
        </p:nvSpPr>
        <p:spPr>
          <a:xfrm rot="0">
            <a:off x="2246042" y="4505219"/>
            <a:ext cx="13795916" cy="587375"/>
          </a:xfrm>
          <a:prstGeom prst="rect">
            <a:avLst/>
          </a:prstGeom>
        </p:spPr>
        <p:txBody>
          <a:bodyPr anchor="t" rtlCol="false" tIns="0" lIns="0" bIns="0" rIns="0">
            <a:spAutoFit/>
          </a:bodyPr>
          <a:lstStyle/>
          <a:p>
            <a:pPr>
              <a:lnSpc>
                <a:spcPts val="4899"/>
              </a:lnSpc>
            </a:pPr>
            <a:r>
              <a:rPr lang="en-US" sz="3499">
                <a:solidFill>
                  <a:srgbClr val="000000"/>
                </a:solidFill>
                <a:latin typeface="Nunito"/>
              </a:rPr>
              <a:t>Using a GUI could also improve its functionalities.</a:t>
            </a:r>
          </a:p>
        </p:txBody>
      </p:sp>
      <p:pic>
        <p:nvPicPr>
          <p:cNvPr name="Picture 20" id="20"/>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0">
            <a:off x="1682993" y="4603549"/>
            <a:ext cx="417900" cy="428815"/>
          </a:xfrm>
          <a:prstGeom prst="rect">
            <a:avLst/>
          </a:prstGeom>
        </p:spPr>
      </p:pic>
      <p:pic>
        <p:nvPicPr>
          <p:cNvPr name="Picture 21" id="21"/>
          <p:cNvPicPr>
            <a:picLocks noChangeAspect="true"/>
          </p:cNvPicPr>
          <p:nvPr/>
        </p:nvPicPr>
        <p:blipFill>
          <a:blip r:embed="rId10"/>
          <a:srcRect l="0" t="0" r="1395" b="0"/>
          <a:stretch>
            <a:fillRect/>
          </a:stretch>
        </p:blipFill>
        <p:spPr>
          <a:xfrm flipH="false" flipV="false" rot="0">
            <a:off x="14851920" y="129991"/>
            <a:ext cx="3336887" cy="1283627"/>
          </a:xfrm>
          <a:prstGeom prst="rect">
            <a:avLst/>
          </a:prstGeom>
        </p:spPr>
      </p:pic>
      <p:sp>
        <p:nvSpPr>
          <p:cNvPr name="TextBox 22" id="22"/>
          <p:cNvSpPr txBox="true"/>
          <p:nvPr/>
        </p:nvSpPr>
        <p:spPr>
          <a:xfrm rot="0">
            <a:off x="2246042" y="5287054"/>
            <a:ext cx="13795916" cy="1206500"/>
          </a:xfrm>
          <a:prstGeom prst="rect">
            <a:avLst/>
          </a:prstGeom>
        </p:spPr>
        <p:txBody>
          <a:bodyPr anchor="t" rtlCol="false" tIns="0" lIns="0" bIns="0" rIns="0">
            <a:spAutoFit/>
          </a:bodyPr>
          <a:lstStyle/>
          <a:p>
            <a:pPr>
              <a:lnSpc>
                <a:spcPts val="4899"/>
              </a:lnSpc>
            </a:pPr>
            <a:r>
              <a:rPr lang="en-US" sz="3499">
                <a:solidFill>
                  <a:srgbClr val="000000"/>
                </a:solidFill>
                <a:latin typeface="Nunito"/>
              </a:rPr>
              <a:t>Can also use an updated version of GitHub Copilot for advanced usage for code writing and error handling.</a:t>
            </a:r>
          </a:p>
        </p:txBody>
      </p:sp>
      <p:pic>
        <p:nvPicPr>
          <p:cNvPr name="Picture 23" id="23"/>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0">
            <a:off x="1682993" y="5407515"/>
            <a:ext cx="417900" cy="428815"/>
          </a:xfrm>
          <a:prstGeom prst="rect">
            <a:avLst/>
          </a:prstGeom>
        </p:spPr>
      </p:pic>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109662" y="0"/>
            <a:ext cx="20507325" cy="10287000"/>
            <a:chOff x="0" y="0"/>
            <a:chExt cx="27343100" cy="13716000"/>
          </a:xfrm>
        </p:grpSpPr>
        <p:pic>
          <p:nvPicPr>
            <p:cNvPr name="Picture 3" id="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0" y="0"/>
              <a:ext cx="13716000" cy="13716000"/>
            </a:xfrm>
            <a:prstGeom prst="rect">
              <a:avLst/>
            </a:prstGeom>
          </p:spPr>
        </p:pic>
        <p:pic>
          <p:nvPicPr>
            <p:cNvPr name="Picture 4" id="4"/>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3627100" y="0"/>
              <a:ext cx="13716000" cy="13716000"/>
            </a:xfrm>
            <a:prstGeom prst="rect">
              <a:avLst/>
            </a:prstGeom>
          </p:spPr>
        </p:pic>
      </p:grpSp>
      <p:grpSp>
        <p:nvGrpSpPr>
          <p:cNvPr name="Group 5" id="5"/>
          <p:cNvGrpSpPr/>
          <p:nvPr/>
        </p:nvGrpSpPr>
        <p:grpSpPr>
          <a:xfrm rot="0">
            <a:off x="-576611" y="8353252"/>
            <a:ext cx="19974273" cy="1420979"/>
            <a:chOff x="0" y="0"/>
            <a:chExt cx="5260714" cy="374250"/>
          </a:xfrm>
        </p:grpSpPr>
        <p:sp>
          <p:nvSpPr>
            <p:cNvPr name="Freeform 6" id="6"/>
            <p:cNvSpPr/>
            <p:nvPr/>
          </p:nvSpPr>
          <p:spPr>
            <a:xfrm flipH="false" flipV="false">
              <a:off x="0" y="0"/>
              <a:ext cx="5260714" cy="374250"/>
            </a:xfrm>
            <a:custGeom>
              <a:avLst/>
              <a:gdLst/>
              <a:ahLst/>
              <a:cxnLst/>
              <a:rect r="r" b="b" t="t" l="l"/>
              <a:pathLst>
                <a:path h="374250" w="5260714">
                  <a:moveTo>
                    <a:pt x="0" y="0"/>
                  </a:moveTo>
                  <a:lnTo>
                    <a:pt x="5260714" y="0"/>
                  </a:lnTo>
                  <a:lnTo>
                    <a:pt x="5260714" y="374250"/>
                  </a:lnTo>
                  <a:lnTo>
                    <a:pt x="0" y="374250"/>
                  </a:lnTo>
                  <a:close/>
                </a:path>
              </a:pathLst>
            </a:custGeom>
            <a:solidFill>
              <a:srgbClr val="F1F2F2"/>
            </a:solidFill>
          </p:spPr>
        </p:sp>
        <p:sp>
          <p:nvSpPr>
            <p:cNvPr name="TextBox 7" id="7"/>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pic>
        <p:nvPicPr>
          <p:cNvPr name="Picture 8" id="8"/>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2076251" y="1662606"/>
            <a:ext cx="2942276" cy="2942276"/>
          </a:xfrm>
          <a:prstGeom prst="rect">
            <a:avLst/>
          </a:prstGeom>
        </p:spPr>
      </p:pic>
      <p:pic>
        <p:nvPicPr>
          <p:cNvPr name="Picture 9" id="9"/>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true" flipV="false" rot="0">
            <a:off x="2120044" y="6010601"/>
            <a:ext cx="3395204" cy="1049427"/>
          </a:xfrm>
          <a:prstGeom prst="rect">
            <a:avLst/>
          </a:prstGeom>
        </p:spPr>
      </p:pic>
      <p:sp>
        <p:nvSpPr>
          <p:cNvPr name="TextBox 10" id="10"/>
          <p:cNvSpPr txBox="true"/>
          <p:nvPr/>
        </p:nvSpPr>
        <p:spPr>
          <a:xfrm rot="0">
            <a:off x="3269473" y="2924194"/>
            <a:ext cx="11749054" cy="1792138"/>
          </a:xfrm>
          <a:prstGeom prst="rect">
            <a:avLst/>
          </a:prstGeom>
        </p:spPr>
        <p:txBody>
          <a:bodyPr anchor="t" rtlCol="false" tIns="0" lIns="0" bIns="0" rIns="0">
            <a:spAutoFit/>
          </a:bodyPr>
          <a:lstStyle/>
          <a:p>
            <a:pPr algn="ctr">
              <a:lnSpc>
                <a:spcPts val="14620"/>
              </a:lnSpc>
            </a:pPr>
            <a:r>
              <a:rPr lang="en-US" sz="10443">
                <a:solidFill>
                  <a:srgbClr val="000000"/>
                </a:solidFill>
                <a:latin typeface="Nunito Bold"/>
              </a:rPr>
              <a:t>Thank you</a:t>
            </a:r>
          </a:p>
        </p:txBody>
      </p:sp>
      <p:sp>
        <p:nvSpPr>
          <p:cNvPr name="TextBox 11" id="11"/>
          <p:cNvSpPr txBox="true"/>
          <p:nvPr/>
        </p:nvSpPr>
        <p:spPr>
          <a:xfrm rot="0">
            <a:off x="4190453" y="4762704"/>
            <a:ext cx="9907094" cy="679374"/>
          </a:xfrm>
          <a:prstGeom prst="rect">
            <a:avLst/>
          </a:prstGeom>
        </p:spPr>
        <p:txBody>
          <a:bodyPr anchor="t" rtlCol="false" tIns="0" lIns="0" bIns="0" rIns="0">
            <a:spAutoFit/>
          </a:bodyPr>
          <a:lstStyle/>
          <a:p>
            <a:pPr algn="ctr">
              <a:lnSpc>
                <a:spcPts val="5604"/>
              </a:lnSpc>
            </a:pPr>
            <a:r>
              <a:rPr lang="en-US" sz="4002">
                <a:solidFill>
                  <a:srgbClr val="000000"/>
                </a:solidFill>
                <a:latin typeface="Nunito Bold"/>
              </a:rPr>
              <a:t>Presentation by Shruti Avhad</a:t>
            </a:r>
          </a:p>
        </p:txBody>
      </p:sp>
      <p:sp>
        <p:nvSpPr>
          <p:cNvPr name="TextBox 12" id="12"/>
          <p:cNvSpPr txBox="true"/>
          <p:nvPr/>
        </p:nvSpPr>
        <p:spPr>
          <a:xfrm rot="0">
            <a:off x="12777754" y="8511291"/>
            <a:ext cx="4481546" cy="1047750"/>
          </a:xfrm>
          <a:prstGeom prst="rect">
            <a:avLst/>
          </a:prstGeom>
        </p:spPr>
        <p:txBody>
          <a:bodyPr anchor="t" rtlCol="false" tIns="0" lIns="0" bIns="0" rIns="0">
            <a:spAutoFit/>
          </a:bodyPr>
          <a:lstStyle/>
          <a:p>
            <a:pPr algn="r">
              <a:lnSpc>
                <a:spcPts val="4200"/>
              </a:lnSpc>
            </a:pPr>
            <a:r>
              <a:rPr lang="en-US" sz="3000">
                <a:solidFill>
                  <a:srgbClr val="000000"/>
                </a:solidFill>
                <a:latin typeface="Nunito"/>
              </a:rPr>
              <a:t>CSE 3rd Year IIT  (BHU) Varanasi</a:t>
            </a:r>
          </a:p>
        </p:txBody>
      </p:sp>
      <p:pic>
        <p:nvPicPr>
          <p:cNvPr name="Picture 13" id="13"/>
          <p:cNvPicPr>
            <a:picLocks noChangeAspect="true"/>
          </p:cNvPicPr>
          <p:nvPr/>
        </p:nvPicPr>
        <p:blipFill>
          <a:blip r:embed="rId8"/>
          <a:srcRect l="0" t="0" r="1395" b="0"/>
          <a:stretch>
            <a:fillRect/>
          </a:stretch>
        </p:blipFill>
        <p:spPr>
          <a:xfrm flipH="false" flipV="false" rot="0">
            <a:off x="14550100" y="129991"/>
            <a:ext cx="3638707" cy="1399731"/>
          </a:xfrm>
          <a:prstGeom prst="rect">
            <a:avLst/>
          </a:prstGeom>
        </p:spPr>
      </p:pic>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109662" y="0"/>
            <a:ext cx="20507325" cy="10287000"/>
            <a:chOff x="0" y="0"/>
            <a:chExt cx="27343100" cy="13716000"/>
          </a:xfrm>
        </p:grpSpPr>
        <p:pic>
          <p:nvPicPr>
            <p:cNvPr name="Picture 3" id="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0" y="0"/>
              <a:ext cx="13716000" cy="13716000"/>
            </a:xfrm>
            <a:prstGeom prst="rect">
              <a:avLst/>
            </a:prstGeom>
          </p:spPr>
        </p:pic>
        <p:pic>
          <p:nvPicPr>
            <p:cNvPr name="Picture 4" id="4"/>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3627100" y="0"/>
              <a:ext cx="13716000" cy="13716000"/>
            </a:xfrm>
            <a:prstGeom prst="rect">
              <a:avLst/>
            </a:prstGeom>
          </p:spPr>
        </p:pic>
      </p:grpSp>
      <p:grpSp>
        <p:nvGrpSpPr>
          <p:cNvPr name="Group 5" id="5"/>
          <p:cNvGrpSpPr/>
          <p:nvPr/>
        </p:nvGrpSpPr>
        <p:grpSpPr>
          <a:xfrm rot="0">
            <a:off x="1028700" y="1505943"/>
            <a:ext cx="16230600" cy="6526651"/>
            <a:chOff x="0" y="0"/>
            <a:chExt cx="4274726" cy="1718953"/>
          </a:xfrm>
        </p:grpSpPr>
        <p:sp>
          <p:nvSpPr>
            <p:cNvPr name="Freeform 6" id="6"/>
            <p:cNvSpPr/>
            <p:nvPr/>
          </p:nvSpPr>
          <p:spPr>
            <a:xfrm flipH="false" flipV="false">
              <a:off x="0" y="0"/>
              <a:ext cx="4274726" cy="1718953"/>
            </a:xfrm>
            <a:custGeom>
              <a:avLst/>
              <a:gdLst/>
              <a:ahLst/>
              <a:cxnLst/>
              <a:rect r="r" b="b" t="t" l="l"/>
              <a:pathLst>
                <a:path h="1718953" w="4274726">
                  <a:moveTo>
                    <a:pt x="0" y="0"/>
                  </a:moveTo>
                  <a:lnTo>
                    <a:pt x="4274726" y="0"/>
                  </a:lnTo>
                  <a:lnTo>
                    <a:pt x="4274726" y="1718953"/>
                  </a:lnTo>
                  <a:lnTo>
                    <a:pt x="0" y="1718953"/>
                  </a:lnTo>
                  <a:close/>
                </a:path>
              </a:pathLst>
            </a:custGeom>
            <a:solidFill>
              <a:srgbClr val="F1F2F2"/>
            </a:solidFill>
          </p:spPr>
        </p:sp>
        <p:sp>
          <p:nvSpPr>
            <p:cNvPr name="TextBox 7" id="7"/>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5139012" y="687305"/>
            <a:ext cx="8009976" cy="1730229"/>
            <a:chOff x="0" y="0"/>
            <a:chExt cx="2109623" cy="455698"/>
          </a:xfrm>
        </p:grpSpPr>
        <p:sp>
          <p:nvSpPr>
            <p:cNvPr name="Freeform 9" id="9"/>
            <p:cNvSpPr/>
            <p:nvPr/>
          </p:nvSpPr>
          <p:spPr>
            <a:xfrm flipH="false" flipV="false">
              <a:off x="0" y="0"/>
              <a:ext cx="2109623" cy="455698"/>
            </a:xfrm>
            <a:custGeom>
              <a:avLst/>
              <a:gdLst/>
              <a:ahLst/>
              <a:cxnLst/>
              <a:rect r="r" b="b" t="t" l="l"/>
              <a:pathLst>
                <a:path h="455698" w="2109623">
                  <a:moveTo>
                    <a:pt x="0" y="0"/>
                  </a:moveTo>
                  <a:lnTo>
                    <a:pt x="2109623" y="0"/>
                  </a:lnTo>
                  <a:lnTo>
                    <a:pt x="2109623" y="455698"/>
                  </a:lnTo>
                  <a:lnTo>
                    <a:pt x="0" y="455698"/>
                  </a:lnTo>
                  <a:close/>
                </a:path>
              </a:pathLst>
            </a:custGeom>
            <a:solidFill>
              <a:srgbClr val="B8BCC8"/>
            </a:solidFill>
            <a:ln w="38100">
              <a:solidFill>
                <a:srgbClr val="F1F2F2"/>
              </a:solidFill>
            </a:ln>
          </p:spPr>
        </p:sp>
        <p:sp>
          <p:nvSpPr>
            <p:cNvPr name="TextBox 10" id="10"/>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grpSp>
        <p:nvGrpSpPr>
          <p:cNvPr name="Group 11" id="11"/>
          <p:cNvGrpSpPr/>
          <p:nvPr/>
        </p:nvGrpSpPr>
        <p:grpSpPr>
          <a:xfrm rot="0">
            <a:off x="-576611" y="8801100"/>
            <a:ext cx="19974273" cy="1861295"/>
            <a:chOff x="0" y="0"/>
            <a:chExt cx="5260714" cy="490218"/>
          </a:xfrm>
        </p:grpSpPr>
        <p:sp>
          <p:nvSpPr>
            <p:cNvPr name="Freeform 12" id="12"/>
            <p:cNvSpPr/>
            <p:nvPr/>
          </p:nvSpPr>
          <p:spPr>
            <a:xfrm flipH="false" flipV="false">
              <a:off x="0" y="0"/>
              <a:ext cx="5260714" cy="490218"/>
            </a:xfrm>
            <a:custGeom>
              <a:avLst/>
              <a:gdLst/>
              <a:ahLst/>
              <a:cxnLst/>
              <a:rect r="r" b="b" t="t" l="l"/>
              <a:pathLst>
                <a:path h="490218" w="5260714">
                  <a:moveTo>
                    <a:pt x="0" y="0"/>
                  </a:moveTo>
                  <a:lnTo>
                    <a:pt x="5260714" y="0"/>
                  </a:lnTo>
                  <a:lnTo>
                    <a:pt x="5260714" y="490218"/>
                  </a:lnTo>
                  <a:lnTo>
                    <a:pt x="0" y="490218"/>
                  </a:lnTo>
                  <a:close/>
                </a:path>
              </a:pathLst>
            </a:custGeom>
            <a:solidFill>
              <a:srgbClr val="F1F2F2"/>
            </a:solidFill>
          </p:spPr>
        </p:sp>
        <p:sp>
          <p:nvSpPr>
            <p:cNvPr name="TextBox 13" id="13"/>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sp>
        <p:nvSpPr>
          <p:cNvPr name="TextBox 14" id="14"/>
          <p:cNvSpPr txBox="true"/>
          <p:nvPr/>
        </p:nvSpPr>
        <p:spPr>
          <a:xfrm rot="0">
            <a:off x="4543721" y="904875"/>
            <a:ext cx="9200557" cy="1110618"/>
          </a:xfrm>
          <a:prstGeom prst="rect">
            <a:avLst/>
          </a:prstGeom>
        </p:spPr>
        <p:txBody>
          <a:bodyPr anchor="t" rtlCol="false" tIns="0" lIns="0" bIns="0" rIns="0">
            <a:spAutoFit/>
          </a:bodyPr>
          <a:lstStyle/>
          <a:p>
            <a:pPr algn="ctr">
              <a:lnSpc>
                <a:spcPts val="9134"/>
              </a:lnSpc>
            </a:pPr>
            <a:r>
              <a:rPr lang="en-US" sz="6524">
                <a:solidFill>
                  <a:srgbClr val="000000"/>
                </a:solidFill>
                <a:latin typeface="Nunito Bold"/>
              </a:rPr>
              <a:t>Introduction </a:t>
            </a:r>
          </a:p>
        </p:txBody>
      </p:sp>
      <p:sp>
        <p:nvSpPr>
          <p:cNvPr name="TextBox 15" id="15"/>
          <p:cNvSpPr txBox="true"/>
          <p:nvPr/>
        </p:nvSpPr>
        <p:spPr>
          <a:xfrm rot="0">
            <a:off x="2246042" y="3205755"/>
            <a:ext cx="13795916" cy="3063875"/>
          </a:xfrm>
          <a:prstGeom prst="rect">
            <a:avLst/>
          </a:prstGeom>
        </p:spPr>
        <p:txBody>
          <a:bodyPr anchor="t" rtlCol="false" tIns="0" lIns="0" bIns="0" rIns="0">
            <a:spAutoFit/>
          </a:bodyPr>
          <a:lstStyle/>
          <a:p>
            <a:pPr>
              <a:lnSpc>
                <a:spcPts val="4899"/>
              </a:lnSpc>
            </a:pPr>
            <a:r>
              <a:rPr lang="en-US" sz="3499">
                <a:solidFill>
                  <a:srgbClr val="000000"/>
                </a:solidFill>
                <a:latin typeface="Nunito"/>
              </a:rPr>
              <a:t>A command-line tool that accepts a city's name and returns the current weather forecast. Leveraging OpenWeatherMap API to fetch weather data and parse it using Python. </a:t>
            </a:r>
          </a:p>
          <a:p>
            <a:pPr>
              <a:lnSpc>
                <a:spcPts val="4899"/>
              </a:lnSpc>
            </a:pPr>
            <a:r>
              <a:rPr lang="en-US" sz="3499">
                <a:solidFill>
                  <a:srgbClr val="000000"/>
                </a:solidFill>
                <a:latin typeface="Nunito"/>
              </a:rPr>
              <a:t>Using Github copilot for API usage, data parsing, and error handling.</a:t>
            </a:r>
          </a:p>
          <a:p>
            <a:pPr>
              <a:lnSpc>
                <a:spcPts val="4899"/>
              </a:lnSpc>
            </a:pPr>
          </a:p>
        </p:txBody>
      </p:sp>
      <p:pic>
        <p:nvPicPr>
          <p:cNvPr name="Picture 16" id="16"/>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109662" y="-911620"/>
            <a:ext cx="2942276" cy="2942276"/>
          </a:xfrm>
          <a:prstGeom prst="rect">
            <a:avLst/>
          </a:prstGeom>
        </p:spPr>
      </p:pic>
      <p:pic>
        <p:nvPicPr>
          <p:cNvPr name="Picture 17" id="17"/>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16590398" y="6983167"/>
            <a:ext cx="3395204" cy="1049427"/>
          </a:xfrm>
          <a:prstGeom prst="rect">
            <a:avLst/>
          </a:prstGeom>
        </p:spPr>
      </p:pic>
      <p:pic>
        <p:nvPicPr>
          <p:cNvPr name="Picture 18" id="18"/>
          <p:cNvPicPr>
            <a:picLocks noChangeAspect="true"/>
          </p:cNvPicPr>
          <p:nvPr/>
        </p:nvPicPr>
        <p:blipFill>
          <a:blip r:embed="rId8"/>
          <a:srcRect l="0" t="0" r="1395" b="0"/>
          <a:stretch>
            <a:fillRect/>
          </a:stretch>
        </p:blipFill>
        <p:spPr>
          <a:xfrm flipH="false" flipV="false" rot="0">
            <a:off x="14496433" y="253142"/>
            <a:ext cx="3510150" cy="1350278"/>
          </a:xfrm>
          <a:prstGeom prst="rect">
            <a:avLst/>
          </a:prstGeom>
        </p:spPr>
      </p:pic>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109662" y="0"/>
            <a:ext cx="20507325" cy="10287000"/>
            <a:chOff x="0" y="0"/>
            <a:chExt cx="27343100" cy="13716000"/>
          </a:xfrm>
        </p:grpSpPr>
        <p:pic>
          <p:nvPicPr>
            <p:cNvPr name="Picture 3" id="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0" y="0"/>
              <a:ext cx="13716000" cy="13716000"/>
            </a:xfrm>
            <a:prstGeom prst="rect">
              <a:avLst/>
            </a:prstGeom>
          </p:spPr>
        </p:pic>
        <p:pic>
          <p:nvPicPr>
            <p:cNvPr name="Picture 4" id="4"/>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3627100" y="0"/>
              <a:ext cx="13716000" cy="13716000"/>
            </a:xfrm>
            <a:prstGeom prst="rect">
              <a:avLst/>
            </a:prstGeom>
          </p:spPr>
        </p:pic>
      </p:grpSp>
      <p:grpSp>
        <p:nvGrpSpPr>
          <p:cNvPr name="Group 5" id="5"/>
          <p:cNvGrpSpPr/>
          <p:nvPr/>
        </p:nvGrpSpPr>
        <p:grpSpPr>
          <a:xfrm rot="0">
            <a:off x="1028700" y="1593895"/>
            <a:ext cx="16230600" cy="7527555"/>
            <a:chOff x="0" y="0"/>
            <a:chExt cx="4274726" cy="1982566"/>
          </a:xfrm>
        </p:grpSpPr>
        <p:sp>
          <p:nvSpPr>
            <p:cNvPr name="Freeform 6" id="6"/>
            <p:cNvSpPr/>
            <p:nvPr/>
          </p:nvSpPr>
          <p:spPr>
            <a:xfrm flipH="false" flipV="false">
              <a:off x="0" y="0"/>
              <a:ext cx="4274726" cy="1982566"/>
            </a:xfrm>
            <a:custGeom>
              <a:avLst/>
              <a:gdLst/>
              <a:ahLst/>
              <a:cxnLst/>
              <a:rect r="r" b="b" t="t" l="l"/>
              <a:pathLst>
                <a:path h="1982566" w="4274726">
                  <a:moveTo>
                    <a:pt x="0" y="0"/>
                  </a:moveTo>
                  <a:lnTo>
                    <a:pt x="4274726" y="0"/>
                  </a:lnTo>
                  <a:lnTo>
                    <a:pt x="4274726" y="1982566"/>
                  </a:lnTo>
                  <a:lnTo>
                    <a:pt x="0" y="1982566"/>
                  </a:lnTo>
                  <a:close/>
                </a:path>
              </a:pathLst>
            </a:custGeom>
            <a:solidFill>
              <a:srgbClr val="F1F2F2"/>
            </a:solidFill>
          </p:spPr>
        </p:sp>
        <p:sp>
          <p:nvSpPr>
            <p:cNvPr name="TextBox 7" id="7"/>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5139012" y="163586"/>
            <a:ext cx="8009976" cy="1730229"/>
            <a:chOff x="0" y="0"/>
            <a:chExt cx="2109623" cy="455698"/>
          </a:xfrm>
        </p:grpSpPr>
        <p:sp>
          <p:nvSpPr>
            <p:cNvPr name="Freeform 9" id="9"/>
            <p:cNvSpPr/>
            <p:nvPr/>
          </p:nvSpPr>
          <p:spPr>
            <a:xfrm flipH="false" flipV="false">
              <a:off x="0" y="0"/>
              <a:ext cx="2109623" cy="455698"/>
            </a:xfrm>
            <a:custGeom>
              <a:avLst/>
              <a:gdLst/>
              <a:ahLst/>
              <a:cxnLst/>
              <a:rect r="r" b="b" t="t" l="l"/>
              <a:pathLst>
                <a:path h="455698" w="2109623">
                  <a:moveTo>
                    <a:pt x="0" y="0"/>
                  </a:moveTo>
                  <a:lnTo>
                    <a:pt x="2109623" y="0"/>
                  </a:lnTo>
                  <a:lnTo>
                    <a:pt x="2109623" y="455698"/>
                  </a:lnTo>
                  <a:lnTo>
                    <a:pt x="0" y="455698"/>
                  </a:lnTo>
                  <a:close/>
                </a:path>
              </a:pathLst>
            </a:custGeom>
            <a:solidFill>
              <a:srgbClr val="B8BCC8"/>
            </a:solidFill>
            <a:ln w="38100">
              <a:solidFill>
                <a:srgbClr val="F1F2F2"/>
              </a:solidFill>
            </a:ln>
          </p:spPr>
        </p:sp>
        <p:sp>
          <p:nvSpPr>
            <p:cNvPr name="TextBox 10" id="10"/>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grpSp>
        <p:nvGrpSpPr>
          <p:cNvPr name="Group 11" id="11"/>
          <p:cNvGrpSpPr/>
          <p:nvPr/>
        </p:nvGrpSpPr>
        <p:grpSpPr>
          <a:xfrm rot="0">
            <a:off x="-576611" y="8801100"/>
            <a:ext cx="19974273" cy="1861295"/>
            <a:chOff x="0" y="0"/>
            <a:chExt cx="5260714" cy="490218"/>
          </a:xfrm>
        </p:grpSpPr>
        <p:sp>
          <p:nvSpPr>
            <p:cNvPr name="Freeform 12" id="12"/>
            <p:cNvSpPr/>
            <p:nvPr/>
          </p:nvSpPr>
          <p:spPr>
            <a:xfrm flipH="false" flipV="false">
              <a:off x="0" y="0"/>
              <a:ext cx="5260714" cy="490218"/>
            </a:xfrm>
            <a:custGeom>
              <a:avLst/>
              <a:gdLst/>
              <a:ahLst/>
              <a:cxnLst/>
              <a:rect r="r" b="b" t="t" l="l"/>
              <a:pathLst>
                <a:path h="490218" w="5260714">
                  <a:moveTo>
                    <a:pt x="0" y="0"/>
                  </a:moveTo>
                  <a:lnTo>
                    <a:pt x="5260714" y="0"/>
                  </a:lnTo>
                  <a:lnTo>
                    <a:pt x="5260714" y="490218"/>
                  </a:lnTo>
                  <a:lnTo>
                    <a:pt x="0" y="490218"/>
                  </a:lnTo>
                  <a:close/>
                </a:path>
              </a:pathLst>
            </a:custGeom>
            <a:solidFill>
              <a:srgbClr val="F1F2F2"/>
            </a:solidFill>
          </p:spPr>
        </p:sp>
        <p:sp>
          <p:nvSpPr>
            <p:cNvPr name="TextBox 13" id="13"/>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sp>
        <p:nvSpPr>
          <p:cNvPr name="TextBox 14" id="14"/>
          <p:cNvSpPr txBox="true"/>
          <p:nvPr/>
        </p:nvSpPr>
        <p:spPr>
          <a:xfrm rot="0">
            <a:off x="1633771" y="1964165"/>
            <a:ext cx="15553509" cy="7588949"/>
          </a:xfrm>
          <a:prstGeom prst="rect">
            <a:avLst/>
          </a:prstGeom>
        </p:spPr>
        <p:txBody>
          <a:bodyPr anchor="t" rtlCol="false" tIns="0" lIns="0" bIns="0" rIns="0">
            <a:spAutoFit/>
          </a:bodyPr>
          <a:lstStyle/>
          <a:p>
            <a:pPr marL="668749" indent="-334374" lvl="1">
              <a:lnSpc>
                <a:spcPts val="4336"/>
              </a:lnSpc>
              <a:buFont typeface="Arial"/>
              <a:buChar char="•"/>
            </a:pPr>
            <a:r>
              <a:rPr lang="en-US" sz="3097" u="sng">
                <a:solidFill>
                  <a:srgbClr val="000000"/>
                </a:solidFill>
                <a:latin typeface="Nunito"/>
              </a:rPr>
              <a:t>Agriculture:</a:t>
            </a:r>
            <a:r>
              <a:rPr lang="en-US" sz="3097">
                <a:solidFill>
                  <a:srgbClr val="000000"/>
                </a:solidFill>
                <a:latin typeface="Nunito"/>
              </a:rPr>
              <a:t> Farmers use weather forecasts to plan their planting and harvesting schedules, and predict the risk of crop damage from drought, flooding.</a:t>
            </a:r>
          </a:p>
          <a:p>
            <a:pPr marL="668749" indent="-334374" lvl="1">
              <a:lnSpc>
                <a:spcPts val="4336"/>
              </a:lnSpc>
              <a:buFont typeface="Arial"/>
              <a:buChar char="•"/>
            </a:pPr>
            <a:r>
              <a:rPr lang="en-US" sz="3097" u="sng">
                <a:solidFill>
                  <a:srgbClr val="000000"/>
                </a:solidFill>
                <a:latin typeface="Nunito"/>
              </a:rPr>
              <a:t>Air travel: </a:t>
            </a:r>
            <a:r>
              <a:rPr lang="en-US" sz="3097">
                <a:solidFill>
                  <a:srgbClr val="000000"/>
                </a:solidFill>
                <a:latin typeface="Nunito"/>
              </a:rPr>
              <a:t>To plan their flight schedules and to make decisions about whether to cancel or delay flights. They also use weather forecasts to predict the risk of turbulence and other weather-related hazards.</a:t>
            </a:r>
          </a:p>
          <a:p>
            <a:pPr marL="668749" indent="-334374" lvl="1">
              <a:lnSpc>
                <a:spcPts val="4336"/>
              </a:lnSpc>
              <a:buFont typeface="Arial"/>
              <a:buChar char="•"/>
            </a:pPr>
            <a:r>
              <a:rPr lang="en-US" sz="3097" u="sng">
                <a:solidFill>
                  <a:srgbClr val="000000"/>
                </a:solidFill>
                <a:latin typeface="Nunito"/>
              </a:rPr>
              <a:t>Construction:</a:t>
            </a:r>
            <a:r>
              <a:rPr lang="en-US" sz="3097">
                <a:solidFill>
                  <a:srgbClr val="000000"/>
                </a:solidFill>
                <a:latin typeface="Nunito"/>
              </a:rPr>
              <a:t> To plan their work schedules and to make decisions about whether to postpone or cancel construction projects. They also use weather forecasts to predict the risk of damage to construction sites from weather events.</a:t>
            </a:r>
          </a:p>
          <a:p>
            <a:pPr marL="668749" indent="-334374" lvl="1">
              <a:lnSpc>
                <a:spcPts val="4336"/>
              </a:lnSpc>
              <a:buFont typeface="Arial"/>
              <a:buChar char="•"/>
            </a:pPr>
            <a:r>
              <a:rPr lang="en-US" sz="3097" u="sng">
                <a:solidFill>
                  <a:srgbClr val="000000"/>
                </a:solidFill>
                <a:latin typeface="Nunito"/>
              </a:rPr>
              <a:t>Emergency management:</a:t>
            </a:r>
            <a:r>
              <a:rPr lang="en-US" sz="3097">
                <a:solidFill>
                  <a:srgbClr val="000000"/>
                </a:solidFill>
                <a:latin typeface="Nunito"/>
              </a:rPr>
              <a:t> To plan for and respond to natural disasters, such as hurricanes, floods, and tornadoes. They also use weather forecasts to warn the public about potential weather hazards.</a:t>
            </a:r>
          </a:p>
          <a:p>
            <a:pPr marL="668749" indent="-334374" lvl="1">
              <a:lnSpc>
                <a:spcPts val="4336"/>
              </a:lnSpc>
              <a:buFont typeface="Arial"/>
              <a:buChar char="•"/>
            </a:pPr>
            <a:r>
              <a:rPr lang="en-US" sz="3097" u="sng">
                <a:solidFill>
                  <a:srgbClr val="000000"/>
                </a:solidFill>
                <a:latin typeface="Nunito"/>
              </a:rPr>
              <a:t>Recreation:</a:t>
            </a:r>
            <a:r>
              <a:rPr lang="en-US" sz="3097">
                <a:solidFill>
                  <a:srgbClr val="000000"/>
                </a:solidFill>
                <a:latin typeface="Nunito"/>
              </a:rPr>
              <a:t> People who enjoy outdoor activities, such as hiking, camping, and fishing, use weather forecasts to plan their activities and to stay safe in the outdoors.</a:t>
            </a:r>
          </a:p>
          <a:p>
            <a:pPr>
              <a:lnSpc>
                <a:spcPts val="4336"/>
              </a:lnSpc>
            </a:pPr>
          </a:p>
        </p:txBody>
      </p:sp>
      <p:pic>
        <p:nvPicPr>
          <p:cNvPr name="Picture 15" id="15"/>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6090975" y="6644404"/>
            <a:ext cx="1949375" cy="1949375"/>
          </a:xfrm>
          <a:prstGeom prst="rect">
            <a:avLst/>
          </a:prstGeom>
        </p:spPr>
      </p:pic>
      <p:pic>
        <p:nvPicPr>
          <p:cNvPr name="Picture 16" id="16"/>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668902" y="1028700"/>
            <a:ext cx="3395204" cy="1049427"/>
          </a:xfrm>
          <a:prstGeom prst="rect">
            <a:avLst/>
          </a:prstGeom>
        </p:spPr>
      </p:pic>
      <p:sp>
        <p:nvSpPr>
          <p:cNvPr name="TextBox 17" id="17"/>
          <p:cNvSpPr txBox="true"/>
          <p:nvPr/>
        </p:nvSpPr>
        <p:spPr>
          <a:xfrm rot="0">
            <a:off x="4326038" y="380162"/>
            <a:ext cx="9200557" cy="1110618"/>
          </a:xfrm>
          <a:prstGeom prst="rect">
            <a:avLst/>
          </a:prstGeom>
        </p:spPr>
        <p:txBody>
          <a:bodyPr anchor="t" rtlCol="false" tIns="0" lIns="0" bIns="0" rIns="0">
            <a:spAutoFit/>
          </a:bodyPr>
          <a:lstStyle/>
          <a:p>
            <a:pPr algn="ctr">
              <a:lnSpc>
                <a:spcPts val="9134"/>
              </a:lnSpc>
            </a:pPr>
            <a:r>
              <a:rPr lang="en-US" sz="6524">
                <a:solidFill>
                  <a:srgbClr val="000000"/>
                </a:solidFill>
                <a:latin typeface="Nunito Bold"/>
              </a:rPr>
              <a:t>USECASES</a:t>
            </a:r>
          </a:p>
        </p:txBody>
      </p:sp>
      <p:pic>
        <p:nvPicPr>
          <p:cNvPr name="Picture 18" id="18"/>
          <p:cNvPicPr>
            <a:picLocks noChangeAspect="true"/>
          </p:cNvPicPr>
          <p:nvPr/>
        </p:nvPicPr>
        <p:blipFill>
          <a:blip r:embed="rId8"/>
          <a:srcRect l="0" t="0" r="1395" b="0"/>
          <a:stretch>
            <a:fillRect/>
          </a:stretch>
        </p:blipFill>
        <p:spPr>
          <a:xfrm flipH="false" flipV="false" rot="0">
            <a:off x="14526172" y="242067"/>
            <a:ext cx="3514178" cy="1351827"/>
          </a:xfrm>
          <a:prstGeom prst="rect">
            <a:avLst/>
          </a:prstGeom>
        </p:spPr>
      </p:pic>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109662" y="0"/>
            <a:ext cx="20507325" cy="10287000"/>
            <a:chOff x="0" y="0"/>
            <a:chExt cx="27343100" cy="13716000"/>
          </a:xfrm>
        </p:grpSpPr>
        <p:pic>
          <p:nvPicPr>
            <p:cNvPr name="Picture 3" id="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0" y="0"/>
              <a:ext cx="13716000" cy="13716000"/>
            </a:xfrm>
            <a:prstGeom prst="rect">
              <a:avLst/>
            </a:prstGeom>
          </p:spPr>
        </p:pic>
        <p:pic>
          <p:nvPicPr>
            <p:cNvPr name="Picture 4" id="4"/>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3627100" y="0"/>
              <a:ext cx="13716000" cy="13716000"/>
            </a:xfrm>
            <a:prstGeom prst="rect">
              <a:avLst/>
            </a:prstGeom>
          </p:spPr>
        </p:pic>
      </p:grpSp>
      <p:grpSp>
        <p:nvGrpSpPr>
          <p:cNvPr name="Group 5" id="5"/>
          <p:cNvGrpSpPr/>
          <p:nvPr/>
        </p:nvGrpSpPr>
        <p:grpSpPr>
          <a:xfrm rot="0">
            <a:off x="1028700" y="1505943"/>
            <a:ext cx="16230600" cy="6526651"/>
            <a:chOff x="0" y="0"/>
            <a:chExt cx="4274726" cy="1718953"/>
          </a:xfrm>
        </p:grpSpPr>
        <p:sp>
          <p:nvSpPr>
            <p:cNvPr name="Freeform 6" id="6"/>
            <p:cNvSpPr/>
            <p:nvPr/>
          </p:nvSpPr>
          <p:spPr>
            <a:xfrm flipH="false" flipV="false">
              <a:off x="0" y="0"/>
              <a:ext cx="4274726" cy="1718953"/>
            </a:xfrm>
            <a:custGeom>
              <a:avLst/>
              <a:gdLst/>
              <a:ahLst/>
              <a:cxnLst/>
              <a:rect r="r" b="b" t="t" l="l"/>
              <a:pathLst>
                <a:path h="1718953" w="4274726">
                  <a:moveTo>
                    <a:pt x="0" y="0"/>
                  </a:moveTo>
                  <a:lnTo>
                    <a:pt x="4274726" y="0"/>
                  </a:lnTo>
                  <a:lnTo>
                    <a:pt x="4274726" y="1718953"/>
                  </a:lnTo>
                  <a:lnTo>
                    <a:pt x="0" y="1718953"/>
                  </a:lnTo>
                  <a:close/>
                </a:path>
              </a:pathLst>
            </a:custGeom>
            <a:solidFill>
              <a:srgbClr val="F1F2F2"/>
            </a:solidFill>
          </p:spPr>
        </p:sp>
        <p:sp>
          <p:nvSpPr>
            <p:cNvPr name="TextBox 7" id="7"/>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4360531" y="621779"/>
            <a:ext cx="9594741" cy="1730229"/>
            <a:chOff x="0" y="0"/>
            <a:chExt cx="2527010" cy="455698"/>
          </a:xfrm>
        </p:grpSpPr>
        <p:sp>
          <p:nvSpPr>
            <p:cNvPr name="Freeform 9" id="9"/>
            <p:cNvSpPr/>
            <p:nvPr/>
          </p:nvSpPr>
          <p:spPr>
            <a:xfrm flipH="false" flipV="false">
              <a:off x="0" y="0"/>
              <a:ext cx="2527010" cy="455698"/>
            </a:xfrm>
            <a:custGeom>
              <a:avLst/>
              <a:gdLst/>
              <a:ahLst/>
              <a:cxnLst/>
              <a:rect r="r" b="b" t="t" l="l"/>
              <a:pathLst>
                <a:path h="455698" w="2527010">
                  <a:moveTo>
                    <a:pt x="0" y="0"/>
                  </a:moveTo>
                  <a:lnTo>
                    <a:pt x="2527010" y="0"/>
                  </a:lnTo>
                  <a:lnTo>
                    <a:pt x="2527010" y="455698"/>
                  </a:lnTo>
                  <a:lnTo>
                    <a:pt x="0" y="455698"/>
                  </a:lnTo>
                  <a:close/>
                </a:path>
              </a:pathLst>
            </a:custGeom>
            <a:solidFill>
              <a:srgbClr val="B8BCC8"/>
            </a:solidFill>
            <a:ln w="38100">
              <a:solidFill>
                <a:srgbClr val="F1F2F2"/>
              </a:solidFill>
            </a:ln>
          </p:spPr>
        </p:sp>
        <p:sp>
          <p:nvSpPr>
            <p:cNvPr name="TextBox 10" id="10"/>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grpSp>
        <p:nvGrpSpPr>
          <p:cNvPr name="Group 11" id="11"/>
          <p:cNvGrpSpPr/>
          <p:nvPr/>
        </p:nvGrpSpPr>
        <p:grpSpPr>
          <a:xfrm rot="0">
            <a:off x="-576611" y="8801100"/>
            <a:ext cx="19974273" cy="1861295"/>
            <a:chOff x="0" y="0"/>
            <a:chExt cx="5260714" cy="490218"/>
          </a:xfrm>
        </p:grpSpPr>
        <p:sp>
          <p:nvSpPr>
            <p:cNvPr name="Freeform 12" id="12"/>
            <p:cNvSpPr/>
            <p:nvPr/>
          </p:nvSpPr>
          <p:spPr>
            <a:xfrm flipH="false" flipV="false">
              <a:off x="0" y="0"/>
              <a:ext cx="5260714" cy="490218"/>
            </a:xfrm>
            <a:custGeom>
              <a:avLst/>
              <a:gdLst/>
              <a:ahLst/>
              <a:cxnLst/>
              <a:rect r="r" b="b" t="t" l="l"/>
              <a:pathLst>
                <a:path h="490218" w="5260714">
                  <a:moveTo>
                    <a:pt x="0" y="0"/>
                  </a:moveTo>
                  <a:lnTo>
                    <a:pt x="5260714" y="0"/>
                  </a:lnTo>
                  <a:lnTo>
                    <a:pt x="5260714" y="490218"/>
                  </a:lnTo>
                  <a:lnTo>
                    <a:pt x="0" y="490218"/>
                  </a:lnTo>
                  <a:close/>
                </a:path>
              </a:pathLst>
            </a:custGeom>
            <a:solidFill>
              <a:srgbClr val="F1F2F2"/>
            </a:solidFill>
          </p:spPr>
        </p:sp>
        <p:sp>
          <p:nvSpPr>
            <p:cNvPr name="TextBox 13" id="13"/>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pic>
        <p:nvPicPr>
          <p:cNvPr name="Picture 14" id="14"/>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true" flipV="false" rot="0">
            <a:off x="16164492" y="6443050"/>
            <a:ext cx="2189615" cy="1982597"/>
          </a:xfrm>
          <a:prstGeom prst="rect">
            <a:avLst/>
          </a:prstGeom>
        </p:spPr>
      </p:pic>
      <p:pic>
        <p:nvPicPr>
          <p:cNvPr name="Picture 15" id="15"/>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2300107" y="1028700"/>
            <a:ext cx="4927677" cy="1532060"/>
          </a:xfrm>
          <a:prstGeom prst="rect">
            <a:avLst/>
          </a:prstGeom>
        </p:spPr>
      </p:pic>
      <p:sp>
        <p:nvSpPr>
          <p:cNvPr name="TextBox 16" id="16"/>
          <p:cNvSpPr txBox="true"/>
          <p:nvPr/>
        </p:nvSpPr>
        <p:spPr>
          <a:xfrm rot="0">
            <a:off x="4543721" y="895350"/>
            <a:ext cx="9200557" cy="1080138"/>
          </a:xfrm>
          <a:prstGeom prst="rect">
            <a:avLst/>
          </a:prstGeom>
        </p:spPr>
        <p:txBody>
          <a:bodyPr anchor="t" rtlCol="false" tIns="0" lIns="0" bIns="0" rIns="0">
            <a:spAutoFit/>
          </a:bodyPr>
          <a:lstStyle/>
          <a:p>
            <a:pPr algn="ctr">
              <a:lnSpc>
                <a:spcPts val="8714"/>
              </a:lnSpc>
            </a:pPr>
            <a:r>
              <a:rPr lang="en-US" sz="6224">
                <a:solidFill>
                  <a:srgbClr val="000000"/>
                </a:solidFill>
                <a:latin typeface="Nunito Bold"/>
              </a:rPr>
              <a:t>PROBLEM STATEMENT</a:t>
            </a:r>
            <a:r>
              <a:rPr lang="en-US" sz="6224">
                <a:solidFill>
                  <a:srgbClr val="000000"/>
                </a:solidFill>
                <a:latin typeface="Nunito Bold"/>
              </a:rPr>
              <a:t> </a:t>
            </a:r>
          </a:p>
        </p:txBody>
      </p:sp>
      <p:sp>
        <p:nvSpPr>
          <p:cNvPr name="TextBox 17" id="17"/>
          <p:cNvSpPr txBox="true"/>
          <p:nvPr/>
        </p:nvSpPr>
        <p:spPr>
          <a:xfrm rot="0">
            <a:off x="2357393" y="2654300"/>
            <a:ext cx="13499905" cy="3683000"/>
          </a:xfrm>
          <a:prstGeom prst="rect">
            <a:avLst/>
          </a:prstGeom>
        </p:spPr>
        <p:txBody>
          <a:bodyPr anchor="t" rtlCol="false" tIns="0" lIns="0" bIns="0" rIns="0">
            <a:spAutoFit/>
          </a:bodyPr>
          <a:lstStyle/>
          <a:p>
            <a:pPr>
              <a:lnSpc>
                <a:spcPts val="4899"/>
              </a:lnSpc>
            </a:pPr>
            <a:r>
              <a:rPr lang="en-US" sz="3499">
                <a:solidFill>
                  <a:srgbClr val="000000"/>
                </a:solidFill>
                <a:latin typeface="Nunito"/>
              </a:rPr>
              <a:t>Create a command-line tool that accepts a city's name and returns the current weather forecast. Leverage OpenWeatherMap API to fetch weather data and parse it using Python. Your solution should demonstrate how GitHub Copilot can help you with API usage, data parsing, and error handling.</a:t>
            </a:r>
          </a:p>
          <a:p>
            <a:pPr>
              <a:lnSpc>
                <a:spcPts val="4899"/>
              </a:lnSpc>
            </a:pPr>
          </a:p>
        </p:txBody>
      </p:sp>
      <p:pic>
        <p:nvPicPr>
          <p:cNvPr name="Picture 18" id="18"/>
          <p:cNvPicPr>
            <a:picLocks noChangeAspect="true"/>
          </p:cNvPicPr>
          <p:nvPr/>
        </p:nvPicPr>
        <p:blipFill>
          <a:blip r:embed="rId8"/>
          <a:srcRect l="0" t="0" r="1395" b="0"/>
          <a:stretch>
            <a:fillRect/>
          </a:stretch>
        </p:blipFill>
        <p:spPr>
          <a:xfrm flipH="false" flipV="false" rot="0">
            <a:off x="14587693" y="198165"/>
            <a:ext cx="3520488" cy="1354255"/>
          </a:xfrm>
          <a:prstGeom prst="rect">
            <a:avLst/>
          </a:prstGeom>
        </p:spPr>
      </p:pic>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109662" y="0"/>
            <a:ext cx="20507325" cy="10287000"/>
            <a:chOff x="0" y="0"/>
            <a:chExt cx="27343100" cy="13716000"/>
          </a:xfrm>
        </p:grpSpPr>
        <p:pic>
          <p:nvPicPr>
            <p:cNvPr name="Picture 3" id="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0" y="0"/>
              <a:ext cx="13716000" cy="13716000"/>
            </a:xfrm>
            <a:prstGeom prst="rect">
              <a:avLst/>
            </a:prstGeom>
          </p:spPr>
        </p:pic>
        <p:pic>
          <p:nvPicPr>
            <p:cNvPr name="Picture 4" id="4"/>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3627100" y="0"/>
              <a:ext cx="13716000" cy="13716000"/>
            </a:xfrm>
            <a:prstGeom prst="rect">
              <a:avLst/>
            </a:prstGeom>
          </p:spPr>
        </p:pic>
      </p:grpSp>
      <p:grpSp>
        <p:nvGrpSpPr>
          <p:cNvPr name="Group 5" id="5"/>
          <p:cNvGrpSpPr/>
          <p:nvPr/>
        </p:nvGrpSpPr>
        <p:grpSpPr>
          <a:xfrm rot="0">
            <a:off x="1028700" y="1404815"/>
            <a:ext cx="16073702" cy="6929127"/>
            <a:chOff x="0" y="0"/>
            <a:chExt cx="4233403" cy="1824955"/>
          </a:xfrm>
        </p:grpSpPr>
        <p:sp>
          <p:nvSpPr>
            <p:cNvPr name="Freeform 6" id="6"/>
            <p:cNvSpPr/>
            <p:nvPr/>
          </p:nvSpPr>
          <p:spPr>
            <a:xfrm flipH="false" flipV="false">
              <a:off x="0" y="0"/>
              <a:ext cx="4233403" cy="1824955"/>
            </a:xfrm>
            <a:custGeom>
              <a:avLst/>
              <a:gdLst/>
              <a:ahLst/>
              <a:cxnLst/>
              <a:rect r="r" b="b" t="t" l="l"/>
              <a:pathLst>
                <a:path h="1824955" w="4233403">
                  <a:moveTo>
                    <a:pt x="0" y="0"/>
                  </a:moveTo>
                  <a:lnTo>
                    <a:pt x="4233403" y="0"/>
                  </a:lnTo>
                  <a:lnTo>
                    <a:pt x="4233403" y="1824955"/>
                  </a:lnTo>
                  <a:lnTo>
                    <a:pt x="0" y="1824955"/>
                  </a:lnTo>
                  <a:close/>
                </a:path>
              </a:pathLst>
            </a:custGeom>
            <a:solidFill>
              <a:srgbClr val="F1F2F2"/>
            </a:solidFill>
          </p:spPr>
        </p:sp>
        <p:sp>
          <p:nvSpPr>
            <p:cNvPr name="TextBox 7" id="7"/>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r>
                <a:rPr lang="en-US" sz="1899">
                  <a:solidFill>
                    <a:srgbClr val="F1F2F2"/>
                  </a:solidFill>
                  <a:latin typeface="Nunito"/>
                </a:rPr>
                <a:t>nbjjvjbjwdsdaef</a:t>
              </a:r>
            </a:p>
          </p:txBody>
        </p:sp>
      </p:grpSp>
      <p:grpSp>
        <p:nvGrpSpPr>
          <p:cNvPr name="Group 8" id="8"/>
          <p:cNvGrpSpPr/>
          <p:nvPr/>
        </p:nvGrpSpPr>
        <p:grpSpPr>
          <a:xfrm rot="0">
            <a:off x="3993068" y="94931"/>
            <a:ext cx="9200557" cy="992164"/>
            <a:chOff x="0" y="0"/>
            <a:chExt cx="2423192" cy="261311"/>
          </a:xfrm>
        </p:grpSpPr>
        <p:sp>
          <p:nvSpPr>
            <p:cNvPr name="Freeform 9" id="9"/>
            <p:cNvSpPr/>
            <p:nvPr/>
          </p:nvSpPr>
          <p:spPr>
            <a:xfrm flipH="false" flipV="false">
              <a:off x="0" y="0"/>
              <a:ext cx="2423192" cy="261311"/>
            </a:xfrm>
            <a:custGeom>
              <a:avLst/>
              <a:gdLst/>
              <a:ahLst/>
              <a:cxnLst/>
              <a:rect r="r" b="b" t="t" l="l"/>
              <a:pathLst>
                <a:path h="261311" w="2423192">
                  <a:moveTo>
                    <a:pt x="0" y="0"/>
                  </a:moveTo>
                  <a:lnTo>
                    <a:pt x="2423192" y="0"/>
                  </a:lnTo>
                  <a:lnTo>
                    <a:pt x="2423192" y="261311"/>
                  </a:lnTo>
                  <a:lnTo>
                    <a:pt x="0" y="261311"/>
                  </a:lnTo>
                  <a:close/>
                </a:path>
              </a:pathLst>
            </a:custGeom>
            <a:solidFill>
              <a:srgbClr val="B8BCC8"/>
            </a:solidFill>
            <a:ln w="38100">
              <a:solidFill>
                <a:srgbClr val="F1F2F2"/>
              </a:solidFill>
            </a:ln>
          </p:spPr>
        </p:sp>
        <p:sp>
          <p:nvSpPr>
            <p:cNvPr name="TextBox 10" id="10"/>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grpSp>
        <p:nvGrpSpPr>
          <p:cNvPr name="Group 11" id="11"/>
          <p:cNvGrpSpPr/>
          <p:nvPr/>
        </p:nvGrpSpPr>
        <p:grpSpPr>
          <a:xfrm rot="0">
            <a:off x="-576611" y="8801100"/>
            <a:ext cx="19974273" cy="1861295"/>
            <a:chOff x="0" y="0"/>
            <a:chExt cx="5260714" cy="490218"/>
          </a:xfrm>
        </p:grpSpPr>
        <p:sp>
          <p:nvSpPr>
            <p:cNvPr name="Freeform 12" id="12"/>
            <p:cNvSpPr/>
            <p:nvPr/>
          </p:nvSpPr>
          <p:spPr>
            <a:xfrm flipH="false" flipV="false">
              <a:off x="0" y="0"/>
              <a:ext cx="5260714" cy="490218"/>
            </a:xfrm>
            <a:custGeom>
              <a:avLst/>
              <a:gdLst/>
              <a:ahLst/>
              <a:cxnLst/>
              <a:rect r="r" b="b" t="t" l="l"/>
              <a:pathLst>
                <a:path h="490218" w="5260714">
                  <a:moveTo>
                    <a:pt x="0" y="0"/>
                  </a:moveTo>
                  <a:lnTo>
                    <a:pt x="5260714" y="0"/>
                  </a:lnTo>
                  <a:lnTo>
                    <a:pt x="5260714" y="490218"/>
                  </a:lnTo>
                  <a:lnTo>
                    <a:pt x="0" y="490218"/>
                  </a:lnTo>
                  <a:close/>
                </a:path>
              </a:pathLst>
            </a:custGeom>
            <a:solidFill>
              <a:srgbClr val="F1F2F2"/>
            </a:solidFill>
          </p:spPr>
        </p:sp>
        <p:sp>
          <p:nvSpPr>
            <p:cNvPr name="TextBox 13" id="13"/>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pic>
        <p:nvPicPr>
          <p:cNvPr name="Picture 14" id="14"/>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true" flipV="false" rot="-1536545">
            <a:off x="16487867" y="-61854"/>
            <a:ext cx="2537840" cy="2297899"/>
          </a:xfrm>
          <a:prstGeom prst="rect">
            <a:avLst/>
          </a:prstGeom>
        </p:spPr>
      </p:pic>
      <p:sp>
        <p:nvSpPr>
          <p:cNvPr name="TextBox 15" id="15"/>
          <p:cNvSpPr txBox="true"/>
          <p:nvPr/>
        </p:nvSpPr>
        <p:spPr>
          <a:xfrm rot="0">
            <a:off x="4069268" y="-29161"/>
            <a:ext cx="9200557" cy="1011558"/>
          </a:xfrm>
          <a:prstGeom prst="rect">
            <a:avLst/>
          </a:prstGeom>
        </p:spPr>
        <p:txBody>
          <a:bodyPr anchor="t" rtlCol="false" tIns="0" lIns="0" bIns="0" rIns="0">
            <a:spAutoFit/>
          </a:bodyPr>
          <a:lstStyle/>
          <a:p>
            <a:pPr algn="ctr">
              <a:lnSpc>
                <a:spcPts val="8294"/>
              </a:lnSpc>
            </a:pPr>
            <a:r>
              <a:rPr lang="en-US" sz="5924">
                <a:solidFill>
                  <a:srgbClr val="000000"/>
                </a:solidFill>
                <a:latin typeface="Nunito Bold"/>
              </a:rPr>
              <a:t>PROPOSED SOLUTION</a:t>
            </a:r>
          </a:p>
        </p:txBody>
      </p:sp>
      <p:pic>
        <p:nvPicPr>
          <p:cNvPr name="Picture 16" id="16"/>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true" flipV="false" rot="9999176">
            <a:off x="-1316676" y="1716564"/>
            <a:ext cx="2537840" cy="2297899"/>
          </a:xfrm>
          <a:prstGeom prst="rect">
            <a:avLst/>
          </a:prstGeom>
        </p:spPr>
      </p:pic>
      <p:sp>
        <p:nvSpPr>
          <p:cNvPr name="TextBox 17" id="17"/>
          <p:cNvSpPr txBox="true"/>
          <p:nvPr/>
        </p:nvSpPr>
        <p:spPr>
          <a:xfrm rot="0">
            <a:off x="1028700" y="1435099"/>
            <a:ext cx="16073702" cy="7397751"/>
          </a:xfrm>
          <a:prstGeom prst="rect">
            <a:avLst/>
          </a:prstGeom>
        </p:spPr>
        <p:txBody>
          <a:bodyPr anchor="t" rtlCol="false" tIns="0" lIns="0" bIns="0" rIns="0">
            <a:spAutoFit/>
          </a:bodyPr>
          <a:lstStyle/>
          <a:p>
            <a:pPr marL="755641" indent="-377820" lvl="1">
              <a:lnSpc>
                <a:spcPts val="4899"/>
              </a:lnSpc>
              <a:buFont typeface="Arial"/>
              <a:buChar char="•"/>
            </a:pPr>
            <a:r>
              <a:rPr lang="en-US" sz="3499">
                <a:solidFill>
                  <a:srgbClr val="000000"/>
                </a:solidFill>
                <a:latin typeface="Nunito"/>
              </a:rPr>
              <a:t>OpenWeatherMap provides an API with JSON, XML, and HTML endpoints.</a:t>
            </a:r>
          </a:p>
          <a:p>
            <a:pPr marL="755641" indent="-377820" lvl="1">
              <a:lnSpc>
                <a:spcPts val="4899"/>
              </a:lnSpc>
              <a:buFont typeface="Arial"/>
              <a:buChar char="•"/>
            </a:pPr>
            <a:r>
              <a:rPr lang="en-US" sz="3499">
                <a:solidFill>
                  <a:srgbClr val="000000"/>
                </a:solidFill>
                <a:latin typeface="Nunito"/>
              </a:rPr>
              <a:t>Steps:</a:t>
            </a:r>
          </a:p>
          <a:p>
            <a:pPr marL="1511282" indent="-503761" lvl="2">
              <a:lnSpc>
                <a:spcPts val="4899"/>
              </a:lnSpc>
              <a:buFont typeface="Arial"/>
              <a:buChar char="⚬"/>
            </a:pPr>
            <a:r>
              <a:rPr lang="en-US" sz="3499">
                <a:solidFill>
                  <a:srgbClr val="000000"/>
                </a:solidFill>
                <a:latin typeface="Nunito"/>
              </a:rPr>
              <a:t>Take City Name as input</a:t>
            </a:r>
          </a:p>
          <a:p>
            <a:pPr marL="1511282" indent="-503761" lvl="2">
              <a:lnSpc>
                <a:spcPts val="4899"/>
              </a:lnSpc>
              <a:buFont typeface="Arial"/>
              <a:buChar char="⚬"/>
            </a:pPr>
            <a:r>
              <a:rPr lang="en-US" sz="3499">
                <a:solidFill>
                  <a:srgbClr val="000000"/>
                </a:solidFill>
                <a:latin typeface="Nunito"/>
              </a:rPr>
              <a:t>Create the base URL using API key and CityName</a:t>
            </a:r>
          </a:p>
          <a:p>
            <a:pPr marL="1511282" indent="-503761" lvl="2">
              <a:lnSpc>
                <a:spcPts val="4899"/>
              </a:lnSpc>
              <a:buFont typeface="Arial"/>
              <a:buChar char="⚬"/>
            </a:pPr>
            <a:r>
              <a:rPr lang="en-US" sz="3499">
                <a:solidFill>
                  <a:srgbClr val="000000"/>
                </a:solidFill>
                <a:latin typeface="Nunito"/>
              </a:rPr>
              <a:t> Get response from OpenWeatherMap</a:t>
            </a:r>
          </a:p>
          <a:p>
            <a:pPr marL="1511282" indent="-503761" lvl="2">
              <a:lnSpc>
                <a:spcPts val="4899"/>
              </a:lnSpc>
              <a:buFont typeface="Arial"/>
              <a:buChar char="⚬"/>
            </a:pPr>
            <a:r>
              <a:rPr lang="en-US" sz="3499">
                <a:solidFill>
                  <a:srgbClr val="000000"/>
                </a:solidFill>
                <a:latin typeface="Nunito"/>
              </a:rPr>
              <a:t>Using json method of response object, convert json format data into python format data, it contains a list of nested dictionaries.</a:t>
            </a:r>
          </a:p>
          <a:p>
            <a:pPr marL="1511282" indent="-503761" lvl="2">
              <a:lnSpc>
                <a:spcPts val="4899"/>
              </a:lnSpc>
              <a:buFont typeface="Arial"/>
              <a:buChar char="⚬"/>
            </a:pPr>
            <a:r>
              <a:rPr lang="en-US" sz="3499">
                <a:solidFill>
                  <a:srgbClr val="000000"/>
                </a:solidFill>
                <a:latin typeface="Nunito"/>
              </a:rPr>
              <a:t> Checking for cod value:</a:t>
            </a:r>
          </a:p>
          <a:p>
            <a:pPr marL="2266922" indent="-566731" lvl="3">
              <a:lnSpc>
                <a:spcPts val="4899"/>
              </a:lnSpc>
              <a:buFont typeface="Arial"/>
              <a:buChar char="￭"/>
            </a:pPr>
            <a:r>
              <a:rPr lang="en-US" sz="3499">
                <a:solidFill>
                  <a:srgbClr val="000000"/>
                </a:solidFill>
                <a:latin typeface="Nunito"/>
              </a:rPr>
              <a:t>if cod!='200' #City not Found and response reset</a:t>
            </a:r>
          </a:p>
          <a:p>
            <a:pPr marL="2266922" indent="-566731" lvl="3">
              <a:lnSpc>
                <a:spcPts val="4899"/>
              </a:lnSpc>
              <a:buFont typeface="Arial"/>
              <a:buChar char="￭"/>
            </a:pPr>
            <a:r>
              <a:rPr lang="en-US" sz="3499">
                <a:solidFill>
                  <a:srgbClr val="000000"/>
                </a:solidFill>
                <a:latin typeface="Nunito"/>
              </a:rPr>
              <a:t>else #City found and then,</a:t>
            </a:r>
          </a:p>
          <a:p>
            <a:pPr marL="1511282" indent="-503761" lvl="2">
              <a:lnSpc>
                <a:spcPts val="4899"/>
              </a:lnSpc>
              <a:buFont typeface="Arial"/>
              <a:buChar char="⚬"/>
            </a:pPr>
            <a:r>
              <a:rPr lang="en-US" sz="3499">
                <a:solidFill>
                  <a:srgbClr val="000000"/>
                </a:solidFill>
                <a:latin typeface="Nunito"/>
              </a:rPr>
              <a:t>Parse the response and store the information.</a:t>
            </a:r>
          </a:p>
          <a:p>
            <a:pPr>
              <a:lnSpc>
                <a:spcPts val="4899"/>
              </a:lnSpc>
            </a:pPr>
          </a:p>
        </p:txBody>
      </p:sp>
      <p:pic>
        <p:nvPicPr>
          <p:cNvPr name="Picture 18" id="18"/>
          <p:cNvPicPr>
            <a:picLocks noChangeAspect="true"/>
          </p:cNvPicPr>
          <p:nvPr/>
        </p:nvPicPr>
        <p:blipFill>
          <a:blip r:embed="rId6"/>
          <a:srcRect l="890" t="0" r="2285" b="0"/>
          <a:stretch>
            <a:fillRect/>
          </a:stretch>
        </p:blipFill>
        <p:spPr>
          <a:xfrm flipH="false" flipV="false" rot="0">
            <a:off x="14485537" y="75614"/>
            <a:ext cx="3679849" cy="1441595"/>
          </a:xfrm>
          <a:prstGeom prst="rect">
            <a:avLst/>
          </a:prstGeom>
        </p:spPr>
      </p:pic>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109662" y="0"/>
            <a:ext cx="20507325" cy="10287000"/>
            <a:chOff x="0" y="0"/>
            <a:chExt cx="27343100" cy="13716000"/>
          </a:xfrm>
        </p:grpSpPr>
        <p:pic>
          <p:nvPicPr>
            <p:cNvPr name="Picture 3" id="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0" y="0"/>
              <a:ext cx="13716000" cy="13716000"/>
            </a:xfrm>
            <a:prstGeom prst="rect">
              <a:avLst/>
            </a:prstGeom>
          </p:spPr>
        </p:pic>
        <p:pic>
          <p:nvPicPr>
            <p:cNvPr name="Picture 4" id="4"/>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3627100" y="0"/>
              <a:ext cx="13716000" cy="13716000"/>
            </a:xfrm>
            <a:prstGeom prst="rect">
              <a:avLst/>
            </a:prstGeom>
          </p:spPr>
        </p:pic>
      </p:grpSp>
      <p:grpSp>
        <p:nvGrpSpPr>
          <p:cNvPr name="Group 5" id="5"/>
          <p:cNvGrpSpPr/>
          <p:nvPr/>
        </p:nvGrpSpPr>
        <p:grpSpPr>
          <a:xfrm rot="0">
            <a:off x="2926762" y="74638"/>
            <a:ext cx="11829323" cy="1396594"/>
            <a:chOff x="0" y="0"/>
            <a:chExt cx="3115542" cy="367827"/>
          </a:xfrm>
        </p:grpSpPr>
        <p:sp>
          <p:nvSpPr>
            <p:cNvPr name="Freeform 6" id="6"/>
            <p:cNvSpPr/>
            <p:nvPr/>
          </p:nvSpPr>
          <p:spPr>
            <a:xfrm flipH="false" flipV="false">
              <a:off x="0" y="0"/>
              <a:ext cx="3115542" cy="367827"/>
            </a:xfrm>
            <a:custGeom>
              <a:avLst/>
              <a:gdLst/>
              <a:ahLst/>
              <a:cxnLst/>
              <a:rect r="r" b="b" t="t" l="l"/>
              <a:pathLst>
                <a:path h="367827" w="3115542">
                  <a:moveTo>
                    <a:pt x="0" y="0"/>
                  </a:moveTo>
                  <a:lnTo>
                    <a:pt x="3115542" y="0"/>
                  </a:lnTo>
                  <a:lnTo>
                    <a:pt x="3115542" y="367827"/>
                  </a:lnTo>
                  <a:lnTo>
                    <a:pt x="0" y="367827"/>
                  </a:lnTo>
                  <a:close/>
                </a:path>
              </a:pathLst>
            </a:custGeom>
            <a:solidFill>
              <a:srgbClr val="B8BCC8"/>
            </a:solidFill>
            <a:ln w="38100">
              <a:solidFill>
                <a:srgbClr val="F1F2F2"/>
              </a:solidFill>
            </a:ln>
          </p:spPr>
        </p:sp>
        <p:sp>
          <p:nvSpPr>
            <p:cNvPr name="TextBox 7" id="7"/>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576611" y="8801100"/>
            <a:ext cx="19974273" cy="1861295"/>
            <a:chOff x="0" y="0"/>
            <a:chExt cx="5260714" cy="490218"/>
          </a:xfrm>
        </p:grpSpPr>
        <p:sp>
          <p:nvSpPr>
            <p:cNvPr name="Freeform 9" id="9"/>
            <p:cNvSpPr/>
            <p:nvPr/>
          </p:nvSpPr>
          <p:spPr>
            <a:xfrm flipH="false" flipV="false">
              <a:off x="0" y="0"/>
              <a:ext cx="5260714" cy="490218"/>
            </a:xfrm>
            <a:custGeom>
              <a:avLst/>
              <a:gdLst/>
              <a:ahLst/>
              <a:cxnLst/>
              <a:rect r="r" b="b" t="t" l="l"/>
              <a:pathLst>
                <a:path h="490218" w="5260714">
                  <a:moveTo>
                    <a:pt x="0" y="0"/>
                  </a:moveTo>
                  <a:lnTo>
                    <a:pt x="5260714" y="0"/>
                  </a:lnTo>
                  <a:lnTo>
                    <a:pt x="5260714" y="490218"/>
                  </a:lnTo>
                  <a:lnTo>
                    <a:pt x="0" y="490218"/>
                  </a:lnTo>
                  <a:close/>
                </a:path>
              </a:pathLst>
            </a:custGeom>
            <a:solidFill>
              <a:srgbClr val="F1F2F2"/>
            </a:solidFill>
          </p:spPr>
        </p:sp>
        <p:sp>
          <p:nvSpPr>
            <p:cNvPr name="TextBox 10" id="10"/>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pic>
        <p:nvPicPr>
          <p:cNvPr name="Picture 11" id="11"/>
          <p:cNvPicPr>
            <a:picLocks noChangeAspect="true"/>
          </p:cNvPicPr>
          <p:nvPr/>
        </p:nvPicPr>
        <p:blipFill>
          <a:blip r:embed="rId4"/>
          <a:srcRect l="0" t="344" r="0" b="344"/>
          <a:stretch>
            <a:fillRect/>
          </a:stretch>
        </p:blipFill>
        <p:spPr>
          <a:xfrm flipH="false" flipV="false" rot="0">
            <a:off x="4172361" y="1575045"/>
            <a:ext cx="9414324" cy="7721355"/>
          </a:xfrm>
          <a:prstGeom prst="rect">
            <a:avLst/>
          </a:prstGeom>
        </p:spPr>
      </p:pic>
      <p:sp>
        <p:nvSpPr>
          <p:cNvPr name="TextBox 12" id="12"/>
          <p:cNvSpPr txBox="true"/>
          <p:nvPr/>
        </p:nvSpPr>
        <p:spPr>
          <a:xfrm rot="0">
            <a:off x="2517916" y="201530"/>
            <a:ext cx="13252168" cy="1028510"/>
          </a:xfrm>
          <a:prstGeom prst="rect">
            <a:avLst/>
          </a:prstGeom>
        </p:spPr>
        <p:txBody>
          <a:bodyPr anchor="t" rtlCol="false" tIns="0" lIns="0" bIns="0" rIns="0">
            <a:spAutoFit/>
          </a:bodyPr>
          <a:lstStyle/>
          <a:p>
            <a:pPr algn="ctr">
              <a:lnSpc>
                <a:spcPts val="8410"/>
              </a:lnSpc>
            </a:pPr>
            <a:r>
              <a:rPr lang="en-US" sz="6007">
                <a:solidFill>
                  <a:srgbClr val="000000"/>
                </a:solidFill>
                <a:latin typeface="Nunito Bold"/>
              </a:rPr>
              <a:t>HIGH LEVEL ARCHITECTURE</a:t>
            </a:r>
          </a:p>
        </p:txBody>
      </p:sp>
      <p:pic>
        <p:nvPicPr>
          <p:cNvPr name="Picture 13" id="13"/>
          <p:cNvPicPr>
            <a:picLocks noChangeAspect="true"/>
          </p:cNvPicPr>
          <p:nvPr/>
        </p:nvPicPr>
        <p:blipFill>
          <a:blip r:embed="rId5"/>
          <a:srcRect l="0" t="0" r="1395" b="0"/>
          <a:stretch>
            <a:fillRect/>
          </a:stretch>
        </p:blipFill>
        <p:spPr>
          <a:xfrm flipH="false" flipV="false" rot="0">
            <a:off x="15013260" y="239630"/>
            <a:ext cx="2999828" cy="1153968"/>
          </a:xfrm>
          <a:prstGeom prst="rect">
            <a:avLst/>
          </a:prstGeom>
        </p:spPr>
      </p:pic>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109662" y="0"/>
            <a:ext cx="20507325" cy="10287000"/>
            <a:chOff x="0" y="0"/>
            <a:chExt cx="27343100" cy="13716000"/>
          </a:xfrm>
        </p:grpSpPr>
        <p:pic>
          <p:nvPicPr>
            <p:cNvPr name="Picture 3" id="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0" y="0"/>
              <a:ext cx="13716000" cy="13716000"/>
            </a:xfrm>
            <a:prstGeom prst="rect">
              <a:avLst/>
            </a:prstGeom>
          </p:spPr>
        </p:pic>
        <p:pic>
          <p:nvPicPr>
            <p:cNvPr name="Picture 4" id="4"/>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3627100" y="0"/>
              <a:ext cx="13716000" cy="13716000"/>
            </a:xfrm>
            <a:prstGeom prst="rect">
              <a:avLst/>
            </a:prstGeom>
          </p:spPr>
        </p:pic>
      </p:grpSp>
      <p:grpSp>
        <p:nvGrpSpPr>
          <p:cNvPr name="Group 5" id="5"/>
          <p:cNvGrpSpPr/>
          <p:nvPr/>
        </p:nvGrpSpPr>
        <p:grpSpPr>
          <a:xfrm rot="0">
            <a:off x="4548279" y="82017"/>
            <a:ext cx="9191441" cy="1139679"/>
            <a:chOff x="0" y="0"/>
            <a:chExt cx="2420791" cy="300162"/>
          </a:xfrm>
        </p:grpSpPr>
        <p:sp>
          <p:nvSpPr>
            <p:cNvPr name="Freeform 6" id="6"/>
            <p:cNvSpPr/>
            <p:nvPr/>
          </p:nvSpPr>
          <p:spPr>
            <a:xfrm flipH="false" flipV="false">
              <a:off x="0" y="0"/>
              <a:ext cx="2420791" cy="300162"/>
            </a:xfrm>
            <a:custGeom>
              <a:avLst/>
              <a:gdLst/>
              <a:ahLst/>
              <a:cxnLst/>
              <a:rect r="r" b="b" t="t" l="l"/>
              <a:pathLst>
                <a:path h="300162" w="2420791">
                  <a:moveTo>
                    <a:pt x="0" y="0"/>
                  </a:moveTo>
                  <a:lnTo>
                    <a:pt x="2420791" y="0"/>
                  </a:lnTo>
                  <a:lnTo>
                    <a:pt x="2420791" y="300162"/>
                  </a:lnTo>
                  <a:lnTo>
                    <a:pt x="0" y="300162"/>
                  </a:lnTo>
                  <a:close/>
                </a:path>
              </a:pathLst>
            </a:custGeom>
            <a:solidFill>
              <a:srgbClr val="B8BCC8"/>
            </a:solidFill>
            <a:ln w="38100">
              <a:solidFill>
                <a:srgbClr val="F1F2F2"/>
              </a:solidFill>
            </a:ln>
          </p:spPr>
        </p:sp>
        <p:sp>
          <p:nvSpPr>
            <p:cNvPr name="TextBox 7" id="7"/>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576611" y="8801100"/>
            <a:ext cx="19974273" cy="1861295"/>
            <a:chOff x="0" y="0"/>
            <a:chExt cx="5260714" cy="490218"/>
          </a:xfrm>
        </p:grpSpPr>
        <p:sp>
          <p:nvSpPr>
            <p:cNvPr name="Freeform 9" id="9"/>
            <p:cNvSpPr/>
            <p:nvPr/>
          </p:nvSpPr>
          <p:spPr>
            <a:xfrm flipH="false" flipV="false">
              <a:off x="0" y="0"/>
              <a:ext cx="5260714" cy="490218"/>
            </a:xfrm>
            <a:custGeom>
              <a:avLst/>
              <a:gdLst/>
              <a:ahLst/>
              <a:cxnLst/>
              <a:rect r="r" b="b" t="t" l="l"/>
              <a:pathLst>
                <a:path h="490218" w="5260714">
                  <a:moveTo>
                    <a:pt x="0" y="0"/>
                  </a:moveTo>
                  <a:lnTo>
                    <a:pt x="5260714" y="0"/>
                  </a:lnTo>
                  <a:lnTo>
                    <a:pt x="5260714" y="490218"/>
                  </a:lnTo>
                  <a:lnTo>
                    <a:pt x="0" y="490218"/>
                  </a:lnTo>
                  <a:close/>
                </a:path>
              </a:pathLst>
            </a:custGeom>
            <a:solidFill>
              <a:srgbClr val="F1F2F2"/>
            </a:solidFill>
          </p:spPr>
        </p:sp>
        <p:sp>
          <p:nvSpPr>
            <p:cNvPr name="TextBox 10" id="10"/>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pic>
        <p:nvPicPr>
          <p:cNvPr name="Picture 11" id="11"/>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true" flipV="false" rot="-1536545">
            <a:off x="16487867" y="-61854"/>
            <a:ext cx="2537840" cy="2297899"/>
          </a:xfrm>
          <a:prstGeom prst="rect">
            <a:avLst/>
          </a:prstGeom>
        </p:spPr>
      </p:pic>
      <p:pic>
        <p:nvPicPr>
          <p:cNvPr name="Picture 12" id="12"/>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true" flipV="false" rot="9999176">
            <a:off x="-1316676" y="1716564"/>
            <a:ext cx="2537840" cy="2297899"/>
          </a:xfrm>
          <a:prstGeom prst="rect">
            <a:avLst/>
          </a:prstGeom>
        </p:spPr>
      </p:pic>
      <p:pic>
        <p:nvPicPr>
          <p:cNvPr name="Picture 13" id="13">
            <a:hlinkClick action="ppaction://media"/>
          </p:cNvPr>
          <p:cNvPicPr>
            <a:picLocks noChangeAspect="true"/>
          </p:cNvPicPr>
          <p:nvPr>
            <a:videoFile r:link="rId7"/>
            <p:extLst>
              <p:ext uri="{DAA4B4D4-6D71-4841-9C94-3DE7FCFB9230}">
                <p14:media xmlns:p14="http://schemas.microsoft.com/office/powerpoint/2010/main" r:embed="rId8"/>
              </p:ext>
            </p:extLst>
          </p:nvPr>
        </p:nvPicPr>
        <p:blipFill>
          <a:blip r:embed="rId6"/>
          <a:srcRect l="998" t="0" r="998" b="0"/>
          <a:stretch>
            <a:fillRect/>
          </a:stretch>
        </p:blipFill>
        <p:spPr>
          <a:xfrm flipH="false" flipV="false" rot="0">
            <a:off x="1880674" y="1352231"/>
            <a:ext cx="14010221" cy="8934769"/>
          </a:xfrm>
          <a:prstGeom prst="rect">
            <a:avLst/>
          </a:prstGeom>
        </p:spPr>
      </p:pic>
      <p:sp>
        <p:nvSpPr>
          <p:cNvPr name="TextBox 14" id="14"/>
          <p:cNvSpPr txBox="true"/>
          <p:nvPr/>
        </p:nvSpPr>
        <p:spPr>
          <a:xfrm rot="0">
            <a:off x="4539163" y="111077"/>
            <a:ext cx="9200557" cy="1054103"/>
          </a:xfrm>
          <a:prstGeom prst="rect">
            <a:avLst/>
          </a:prstGeom>
        </p:spPr>
        <p:txBody>
          <a:bodyPr anchor="t" rtlCol="false" tIns="0" lIns="0" bIns="0" rIns="0">
            <a:spAutoFit/>
          </a:bodyPr>
          <a:lstStyle/>
          <a:p>
            <a:pPr algn="ctr">
              <a:lnSpc>
                <a:spcPts val="8574"/>
              </a:lnSpc>
            </a:pPr>
            <a:r>
              <a:rPr lang="en-US" sz="6124">
                <a:solidFill>
                  <a:srgbClr val="121313"/>
                </a:solidFill>
                <a:latin typeface="Nunito Bold"/>
              </a:rPr>
              <a:t>IMPLEMENTATION</a:t>
            </a:r>
          </a:p>
        </p:txBody>
      </p:sp>
      <p:pic>
        <p:nvPicPr>
          <p:cNvPr name="Picture 15" id="15"/>
          <p:cNvPicPr>
            <a:picLocks noChangeAspect="true"/>
          </p:cNvPicPr>
          <p:nvPr/>
        </p:nvPicPr>
        <p:blipFill>
          <a:blip r:embed="rId9"/>
          <a:srcRect l="0" t="0" r="1395" b="0"/>
          <a:stretch>
            <a:fillRect/>
          </a:stretch>
        </p:blipFill>
        <p:spPr>
          <a:xfrm flipH="false" flipV="false" rot="0">
            <a:off x="15011501" y="129991"/>
            <a:ext cx="3177305" cy="1222240"/>
          </a:xfrm>
          <a:prstGeom prst="rect">
            <a:avLst/>
          </a:prstGeom>
        </p:spPr>
      </p:pic>
    </p:spTree>
  </p:cSld>
  <p:clrMapOvr>
    <a:masterClrMapping/>
  </p:clrMapOvr>
  <p:timing>
    <p:tnLst>
      <p:par>
        <p:cTn dur="indefinite" restart="never" nodeType="tmRoot">
          <p:childTnLst>
            <p:video>
              <p:cMediaNode vol="100000">
                <p:cTn fill="hold" display="false">
                  <p:stCondLst>
                    <p:cond delay="indefinite"/>
                  </p:stCondLst>
                </p:cTn>
                <p:tgtEl>
                  <p:spTgt spid="13"/>
                </p:tgtEl>
              </p:cMediaNode>
            </p:video>
          </p:childTnLst>
        </p:cTn>
      </p:par>
    </p:tnLst>
  </p:timing>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109662" y="0"/>
            <a:ext cx="20507325" cy="10287000"/>
            <a:chOff x="0" y="0"/>
            <a:chExt cx="27343100" cy="13716000"/>
          </a:xfrm>
        </p:grpSpPr>
        <p:pic>
          <p:nvPicPr>
            <p:cNvPr name="Picture 3" id="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0" y="0"/>
              <a:ext cx="13716000" cy="13716000"/>
            </a:xfrm>
            <a:prstGeom prst="rect">
              <a:avLst/>
            </a:prstGeom>
          </p:spPr>
        </p:pic>
        <p:pic>
          <p:nvPicPr>
            <p:cNvPr name="Picture 4" id="4"/>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3627100" y="0"/>
              <a:ext cx="13716000" cy="13716000"/>
            </a:xfrm>
            <a:prstGeom prst="rect">
              <a:avLst/>
            </a:prstGeom>
          </p:spPr>
        </p:pic>
      </p:grpSp>
      <p:grpSp>
        <p:nvGrpSpPr>
          <p:cNvPr name="Group 5" id="5"/>
          <p:cNvGrpSpPr/>
          <p:nvPr/>
        </p:nvGrpSpPr>
        <p:grpSpPr>
          <a:xfrm rot="0">
            <a:off x="5799409" y="82017"/>
            <a:ext cx="6744787" cy="1066819"/>
            <a:chOff x="0" y="0"/>
            <a:chExt cx="1776405" cy="280973"/>
          </a:xfrm>
        </p:grpSpPr>
        <p:sp>
          <p:nvSpPr>
            <p:cNvPr name="Freeform 6" id="6"/>
            <p:cNvSpPr/>
            <p:nvPr/>
          </p:nvSpPr>
          <p:spPr>
            <a:xfrm flipH="false" flipV="false">
              <a:off x="0" y="0"/>
              <a:ext cx="1776405" cy="280973"/>
            </a:xfrm>
            <a:custGeom>
              <a:avLst/>
              <a:gdLst/>
              <a:ahLst/>
              <a:cxnLst/>
              <a:rect r="r" b="b" t="t" l="l"/>
              <a:pathLst>
                <a:path h="280973" w="1776405">
                  <a:moveTo>
                    <a:pt x="0" y="0"/>
                  </a:moveTo>
                  <a:lnTo>
                    <a:pt x="1776405" y="0"/>
                  </a:lnTo>
                  <a:lnTo>
                    <a:pt x="1776405" y="280973"/>
                  </a:lnTo>
                  <a:lnTo>
                    <a:pt x="0" y="280973"/>
                  </a:lnTo>
                  <a:close/>
                </a:path>
              </a:pathLst>
            </a:custGeom>
            <a:solidFill>
              <a:srgbClr val="B8BCC8"/>
            </a:solidFill>
            <a:ln w="38100">
              <a:solidFill>
                <a:srgbClr val="F1F2F2"/>
              </a:solidFill>
            </a:ln>
          </p:spPr>
        </p:sp>
        <p:sp>
          <p:nvSpPr>
            <p:cNvPr name="TextBox 7" id="7"/>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576611" y="8026619"/>
            <a:ext cx="19974273" cy="1861295"/>
            <a:chOff x="0" y="0"/>
            <a:chExt cx="5260714" cy="490218"/>
          </a:xfrm>
        </p:grpSpPr>
        <p:sp>
          <p:nvSpPr>
            <p:cNvPr name="Freeform 9" id="9"/>
            <p:cNvSpPr/>
            <p:nvPr/>
          </p:nvSpPr>
          <p:spPr>
            <a:xfrm flipH="false" flipV="false">
              <a:off x="0" y="0"/>
              <a:ext cx="5260714" cy="490218"/>
            </a:xfrm>
            <a:custGeom>
              <a:avLst/>
              <a:gdLst/>
              <a:ahLst/>
              <a:cxnLst/>
              <a:rect r="r" b="b" t="t" l="l"/>
              <a:pathLst>
                <a:path h="490218" w="5260714">
                  <a:moveTo>
                    <a:pt x="0" y="0"/>
                  </a:moveTo>
                  <a:lnTo>
                    <a:pt x="5260714" y="0"/>
                  </a:lnTo>
                  <a:lnTo>
                    <a:pt x="5260714" y="490218"/>
                  </a:lnTo>
                  <a:lnTo>
                    <a:pt x="0" y="490218"/>
                  </a:lnTo>
                  <a:close/>
                </a:path>
              </a:pathLst>
            </a:custGeom>
            <a:solidFill>
              <a:srgbClr val="F1F2F2"/>
            </a:solidFill>
          </p:spPr>
        </p:sp>
        <p:sp>
          <p:nvSpPr>
            <p:cNvPr name="TextBox 10" id="10"/>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pic>
        <p:nvPicPr>
          <p:cNvPr name="Picture 11" id="11"/>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true" flipV="false" rot="-1536545">
            <a:off x="16487867" y="-61854"/>
            <a:ext cx="2537840" cy="2297899"/>
          </a:xfrm>
          <a:prstGeom prst="rect">
            <a:avLst/>
          </a:prstGeom>
        </p:spPr>
      </p:pic>
      <p:pic>
        <p:nvPicPr>
          <p:cNvPr name="Picture 12" id="12"/>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true" flipV="false" rot="9999176">
            <a:off x="-1316676" y="1716564"/>
            <a:ext cx="2537840" cy="2297899"/>
          </a:xfrm>
          <a:prstGeom prst="rect">
            <a:avLst/>
          </a:prstGeom>
        </p:spPr>
      </p:pic>
      <p:pic>
        <p:nvPicPr>
          <p:cNvPr name="Picture 13" id="13"/>
          <p:cNvPicPr>
            <a:picLocks noChangeAspect="true"/>
          </p:cNvPicPr>
          <p:nvPr/>
        </p:nvPicPr>
        <p:blipFill>
          <a:blip r:embed="rId6"/>
          <a:srcRect l="0" t="0" r="0" b="0"/>
          <a:stretch>
            <a:fillRect/>
          </a:stretch>
        </p:blipFill>
        <p:spPr>
          <a:xfrm flipH="false" flipV="false" rot="0">
            <a:off x="2445839" y="1307641"/>
            <a:ext cx="13019258" cy="6877783"/>
          </a:xfrm>
          <a:prstGeom prst="rect">
            <a:avLst/>
          </a:prstGeom>
        </p:spPr>
      </p:pic>
      <p:sp>
        <p:nvSpPr>
          <p:cNvPr name="TextBox 14" id="14"/>
          <p:cNvSpPr txBox="true"/>
          <p:nvPr/>
        </p:nvSpPr>
        <p:spPr>
          <a:xfrm rot="0">
            <a:off x="4539163" y="132712"/>
            <a:ext cx="9200557" cy="895988"/>
          </a:xfrm>
          <a:prstGeom prst="rect">
            <a:avLst/>
          </a:prstGeom>
        </p:spPr>
        <p:txBody>
          <a:bodyPr anchor="t" rtlCol="false" tIns="0" lIns="0" bIns="0" rIns="0">
            <a:spAutoFit/>
          </a:bodyPr>
          <a:lstStyle/>
          <a:p>
            <a:pPr algn="ctr">
              <a:lnSpc>
                <a:spcPts val="7314"/>
              </a:lnSpc>
            </a:pPr>
            <a:r>
              <a:rPr lang="en-US" sz="5224">
                <a:solidFill>
                  <a:srgbClr val="121313"/>
                </a:solidFill>
                <a:latin typeface="Nunito Bold"/>
              </a:rPr>
              <a:t>GITHUB-COPILOT</a:t>
            </a:r>
          </a:p>
        </p:txBody>
      </p:sp>
      <p:sp>
        <p:nvSpPr>
          <p:cNvPr name="TextBox 15" id="15"/>
          <p:cNvSpPr txBox="true"/>
          <p:nvPr/>
        </p:nvSpPr>
        <p:spPr>
          <a:xfrm rot="0">
            <a:off x="1263877" y="8274050"/>
            <a:ext cx="16858255" cy="1407796"/>
          </a:xfrm>
          <a:prstGeom prst="rect">
            <a:avLst/>
          </a:prstGeom>
        </p:spPr>
        <p:txBody>
          <a:bodyPr anchor="t" rtlCol="false" tIns="0" lIns="0" bIns="0" rIns="0">
            <a:spAutoFit/>
          </a:bodyPr>
          <a:lstStyle/>
          <a:p>
            <a:pPr algn="ctr">
              <a:lnSpc>
                <a:spcPts val="3779"/>
              </a:lnSpc>
            </a:pPr>
            <a:r>
              <a:rPr lang="en-US" sz="2699">
                <a:solidFill>
                  <a:srgbClr val="000000"/>
                </a:solidFill>
                <a:latin typeface="Nunito"/>
              </a:rPr>
              <a:t>Github Copilot helps in API usage, data parsing, and error handling.</a:t>
            </a:r>
          </a:p>
          <a:p>
            <a:pPr algn="ctr">
              <a:lnSpc>
                <a:spcPts val="3779"/>
              </a:lnSpc>
            </a:pPr>
            <a:r>
              <a:rPr lang="en-US" sz="2699">
                <a:solidFill>
                  <a:srgbClr val="000000"/>
                </a:solidFill>
                <a:latin typeface="Nunito"/>
              </a:rPr>
              <a:t>GitHub Copilot uses the OpenAI Codex to suggest code and entire functions in real-time, right from our editor.</a:t>
            </a:r>
          </a:p>
          <a:p>
            <a:pPr algn="ctr">
              <a:lnSpc>
                <a:spcPts val="3779"/>
              </a:lnSpc>
              <a:spcBef>
                <a:spcPct val="0"/>
              </a:spcBef>
            </a:pPr>
            <a:r>
              <a:rPr lang="en-US" sz="2699">
                <a:solidFill>
                  <a:srgbClr val="000000"/>
                </a:solidFill>
                <a:latin typeface="Nunito"/>
              </a:rPr>
              <a:t>Copilot gives suggestions to write code and gives prompt for the same.</a:t>
            </a:r>
          </a:p>
        </p:txBody>
      </p:sp>
      <p:pic>
        <p:nvPicPr>
          <p:cNvPr name="Picture 16" id="16"/>
          <p:cNvPicPr>
            <a:picLocks noChangeAspect="true"/>
          </p:cNvPicPr>
          <p:nvPr/>
        </p:nvPicPr>
        <p:blipFill>
          <a:blip r:embed="rId7"/>
          <a:srcRect l="0" t="0" r="1395" b="0"/>
          <a:stretch>
            <a:fillRect/>
          </a:stretch>
        </p:blipFill>
        <p:spPr>
          <a:xfrm flipH="false" flipV="false" rot="0">
            <a:off x="15053133" y="101416"/>
            <a:ext cx="3135673" cy="1206225"/>
          </a:xfrm>
          <a:prstGeom prst="rect">
            <a:avLst/>
          </a:prstGeom>
        </p:spPr>
      </p:pic>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109662" y="0"/>
            <a:ext cx="20507325" cy="10287000"/>
            <a:chOff x="0" y="0"/>
            <a:chExt cx="27343100" cy="13716000"/>
          </a:xfrm>
        </p:grpSpPr>
        <p:pic>
          <p:nvPicPr>
            <p:cNvPr name="Picture 3" id="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0" y="0"/>
              <a:ext cx="13716000" cy="13716000"/>
            </a:xfrm>
            <a:prstGeom prst="rect">
              <a:avLst/>
            </a:prstGeom>
          </p:spPr>
        </p:pic>
        <p:pic>
          <p:nvPicPr>
            <p:cNvPr name="Picture 4" id="4"/>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3627100" y="0"/>
              <a:ext cx="13716000" cy="13716000"/>
            </a:xfrm>
            <a:prstGeom prst="rect">
              <a:avLst/>
            </a:prstGeom>
          </p:spPr>
        </p:pic>
      </p:grpSp>
      <p:grpSp>
        <p:nvGrpSpPr>
          <p:cNvPr name="Group 5" id="5"/>
          <p:cNvGrpSpPr/>
          <p:nvPr/>
        </p:nvGrpSpPr>
        <p:grpSpPr>
          <a:xfrm rot="0">
            <a:off x="3048721" y="82017"/>
            <a:ext cx="10831811" cy="946683"/>
            <a:chOff x="0" y="0"/>
            <a:chExt cx="2852823" cy="249332"/>
          </a:xfrm>
        </p:grpSpPr>
        <p:sp>
          <p:nvSpPr>
            <p:cNvPr name="Freeform 6" id="6"/>
            <p:cNvSpPr/>
            <p:nvPr/>
          </p:nvSpPr>
          <p:spPr>
            <a:xfrm flipH="false" flipV="false">
              <a:off x="0" y="0"/>
              <a:ext cx="2852823" cy="249332"/>
            </a:xfrm>
            <a:custGeom>
              <a:avLst/>
              <a:gdLst/>
              <a:ahLst/>
              <a:cxnLst/>
              <a:rect r="r" b="b" t="t" l="l"/>
              <a:pathLst>
                <a:path h="249332" w="2852823">
                  <a:moveTo>
                    <a:pt x="0" y="0"/>
                  </a:moveTo>
                  <a:lnTo>
                    <a:pt x="2852823" y="0"/>
                  </a:lnTo>
                  <a:lnTo>
                    <a:pt x="2852823" y="249332"/>
                  </a:lnTo>
                  <a:lnTo>
                    <a:pt x="0" y="249332"/>
                  </a:lnTo>
                  <a:close/>
                </a:path>
              </a:pathLst>
            </a:custGeom>
            <a:solidFill>
              <a:srgbClr val="B8BCC8"/>
            </a:solidFill>
            <a:ln w="38100">
              <a:solidFill>
                <a:srgbClr val="F1F2F2"/>
              </a:solidFill>
            </a:ln>
          </p:spPr>
        </p:sp>
        <p:sp>
          <p:nvSpPr>
            <p:cNvPr name="TextBox 7" id="7"/>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576611" y="8327652"/>
            <a:ext cx="19974273" cy="1861295"/>
            <a:chOff x="0" y="0"/>
            <a:chExt cx="5260714" cy="490218"/>
          </a:xfrm>
        </p:grpSpPr>
        <p:sp>
          <p:nvSpPr>
            <p:cNvPr name="Freeform 9" id="9"/>
            <p:cNvSpPr/>
            <p:nvPr/>
          </p:nvSpPr>
          <p:spPr>
            <a:xfrm flipH="false" flipV="false">
              <a:off x="0" y="0"/>
              <a:ext cx="5260714" cy="490218"/>
            </a:xfrm>
            <a:custGeom>
              <a:avLst/>
              <a:gdLst/>
              <a:ahLst/>
              <a:cxnLst/>
              <a:rect r="r" b="b" t="t" l="l"/>
              <a:pathLst>
                <a:path h="490218" w="5260714">
                  <a:moveTo>
                    <a:pt x="0" y="0"/>
                  </a:moveTo>
                  <a:lnTo>
                    <a:pt x="5260714" y="0"/>
                  </a:lnTo>
                  <a:lnTo>
                    <a:pt x="5260714" y="490218"/>
                  </a:lnTo>
                  <a:lnTo>
                    <a:pt x="0" y="490218"/>
                  </a:lnTo>
                  <a:close/>
                </a:path>
              </a:pathLst>
            </a:custGeom>
            <a:solidFill>
              <a:srgbClr val="F1F2F2"/>
            </a:solidFill>
          </p:spPr>
        </p:sp>
        <p:sp>
          <p:nvSpPr>
            <p:cNvPr name="TextBox 10" id="10"/>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pic>
        <p:nvPicPr>
          <p:cNvPr name="Picture 11" id="11"/>
          <p:cNvPicPr>
            <a:picLocks noChangeAspect="true"/>
          </p:cNvPicPr>
          <p:nvPr/>
        </p:nvPicPr>
        <p:blipFill>
          <a:blip r:embed="rId4"/>
          <a:srcRect l="0" t="0" r="1395" b="0"/>
          <a:stretch>
            <a:fillRect/>
          </a:stretch>
        </p:blipFill>
        <p:spPr>
          <a:xfrm flipH="false" flipV="false" rot="0">
            <a:off x="15053133" y="101416"/>
            <a:ext cx="3135673" cy="1206225"/>
          </a:xfrm>
          <a:prstGeom prst="rect">
            <a:avLst/>
          </a:prstGeom>
        </p:spPr>
      </p:pic>
      <p:pic>
        <p:nvPicPr>
          <p:cNvPr name="Picture 12" id="12"/>
          <p:cNvPicPr>
            <a:picLocks noChangeAspect="true"/>
          </p:cNvPicPr>
          <p:nvPr/>
        </p:nvPicPr>
        <p:blipFill>
          <a:blip r:embed="rId5"/>
          <a:srcRect l="0" t="0" r="28871" b="0"/>
          <a:stretch>
            <a:fillRect/>
          </a:stretch>
        </p:blipFill>
        <p:spPr>
          <a:xfrm flipH="false" flipV="false" rot="0">
            <a:off x="0" y="2893907"/>
            <a:ext cx="7028413" cy="3442785"/>
          </a:xfrm>
          <a:prstGeom prst="rect">
            <a:avLst/>
          </a:prstGeom>
        </p:spPr>
      </p:pic>
      <p:pic>
        <p:nvPicPr>
          <p:cNvPr name="Picture 13" id="13"/>
          <p:cNvPicPr>
            <a:picLocks noChangeAspect="true"/>
          </p:cNvPicPr>
          <p:nvPr/>
        </p:nvPicPr>
        <p:blipFill>
          <a:blip r:embed="rId6"/>
          <a:srcRect l="0" t="1203" r="0" b="16270"/>
          <a:stretch>
            <a:fillRect/>
          </a:stretch>
        </p:blipFill>
        <p:spPr>
          <a:xfrm flipH="false" flipV="false" rot="0">
            <a:off x="7275703" y="1443731"/>
            <a:ext cx="10188409" cy="6959116"/>
          </a:xfrm>
          <a:prstGeom prst="rect">
            <a:avLst/>
          </a:prstGeom>
        </p:spPr>
      </p:pic>
      <p:sp>
        <p:nvSpPr>
          <p:cNvPr name="TextBox 14" id="14"/>
          <p:cNvSpPr txBox="true"/>
          <p:nvPr/>
        </p:nvSpPr>
        <p:spPr>
          <a:xfrm rot="0">
            <a:off x="2328209" y="151762"/>
            <a:ext cx="12163987" cy="754382"/>
          </a:xfrm>
          <a:prstGeom prst="rect">
            <a:avLst/>
          </a:prstGeom>
        </p:spPr>
        <p:txBody>
          <a:bodyPr anchor="t" rtlCol="false" tIns="0" lIns="0" bIns="0" rIns="0">
            <a:spAutoFit/>
          </a:bodyPr>
          <a:lstStyle/>
          <a:p>
            <a:pPr algn="ctr">
              <a:lnSpc>
                <a:spcPts val="6194"/>
              </a:lnSpc>
            </a:pPr>
            <a:r>
              <a:rPr lang="en-US" sz="4424">
                <a:solidFill>
                  <a:srgbClr val="121313"/>
                </a:solidFill>
                <a:latin typeface="Nunito Bold"/>
              </a:rPr>
              <a:t>RESPONSE FROM OPENWEATHERMAP</a:t>
            </a:r>
          </a:p>
        </p:txBody>
      </p:sp>
      <p:sp>
        <p:nvSpPr>
          <p:cNvPr name="TextBox 15" id="15"/>
          <p:cNvSpPr txBox="true"/>
          <p:nvPr/>
        </p:nvSpPr>
        <p:spPr>
          <a:xfrm rot="0">
            <a:off x="401045" y="8964822"/>
            <a:ext cx="16858255" cy="1144906"/>
          </a:xfrm>
          <a:prstGeom prst="rect">
            <a:avLst/>
          </a:prstGeom>
        </p:spPr>
        <p:txBody>
          <a:bodyPr anchor="t" rtlCol="false" tIns="0" lIns="0" bIns="0" rIns="0">
            <a:spAutoFit/>
          </a:bodyPr>
          <a:lstStyle/>
          <a:p>
            <a:pPr algn="ctr">
              <a:lnSpc>
                <a:spcPts val="4619"/>
              </a:lnSpc>
            </a:pPr>
            <a:r>
              <a:rPr lang="en-US" sz="3299">
                <a:solidFill>
                  <a:srgbClr val="000000"/>
                </a:solidFill>
                <a:latin typeface="Nunito"/>
              </a:rPr>
              <a:t>Getting the Response and Parsing it to get the required parameters.</a:t>
            </a:r>
          </a:p>
          <a:p>
            <a:pPr algn="ctr">
              <a:lnSpc>
                <a:spcPts val="4619"/>
              </a:lnSpc>
              <a:spcBef>
                <a:spcPct val="0"/>
              </a:spcBef>
            </a:pPr>
            <a:r>
              <a:rPr lang="en-US" sz="3299">
                <a:solidFill>
                  <a:srgbClr val="000000"/>
                </a:solidFill>
                <a:latin typeface="Nunito"/>
              </a:rPr>
              <a:t>Also, checking the response on </a:t>
            </a:r>
            <a:r>
              <a:rPr lang="en-US" sz="3299">
                <a:solidFill>
                  <a:srgbClr val="000000"/>
                </a:solidFill>
                <a:latin typeface="Nunito Bold"/>
              </a:rPr>
              <a:t>postman</a:t>
            </a:r>
            <a:r>
              <a:rPr lang="en-US" sz="3299">
                <a:solidFill>
                  <a:srgbClr val="000000"/>
                </a:solidFill>
                <a:latin typeface="Nunito"/>
              </a:rPr>
              <a:t>.</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DAFkHYropT8</dc:identifier>
  <dcterms:modified xsi:type="dcterms:W3CDTF">2011-08-01T06:04:30Z</dcterms:modified>
  <cp:revision>1</cp:revision>
  <dc:title>weather forecasting tool</dc:title>
</cp:coreProperties>
</file>